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Dancing Script" panose="020B0604020202020204" charset="0"/>
      <p:regular r:id="rId27"/>
    </p:embeddedFont>
    <p:embeddedFont>
      <p:font typeface="Dancing Script Bold" panose="020B0604020202020204" charset="0"/>
      <p:regular r:id="rId28"/>
    </p:embeddedFont>
    <p:embeddedFont>
      <p:font typeface="Dekko" panose="020B0604020202020204" charset="0"/>
      <p:regular r:id="rId29"/>
    </p:embeddedFont>
    <p:embeddedFont>
      <p:font typeface="Muli"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798"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Freeform 2"/>
          <p:cNvSpPr/>
          <p:nvPr/>
        </p:nvSpPr>
        <p:spPr>
          <a:xfrm>
            <a:off x="10053048" y="553358"/>
            <a:ext cx="9562796" cy="9180284"/>
          </a:xfrm>
          <a:custGeom>
            <a:avLst/>
            <a:gdLst/>
            <a:ahLst/>
            <a:cxnLst/>
            <a:rect l="l" t="t" r="r" b="b"/>
            <a:pathLst>
              <a:path w="9562796" h="9180284">
                <a:moveTo>
                  <a:pt x="0" y="0"/>
                </a:moveTo>
                <a:lnTo>
                  <a:pt x="9562796" y="0"/>
                </a:lnTo>
                <a:lnTo>
                  <a:pt x="9562796" y="9180284"/>
                </a:lnTo>
                <a:lnTo>
                  <a:pt x="0" y="9180284"/>
                </a:lnTo>
                <a:lnTo>
                  <a:pt x="0" y="0"/>
                </a:lnTo>
                <a:close/>
              </a:path>
            </a:pathLst>
          </a:custGeom>
          <a:blipFill>
            <a:blip r:embed="rId2"/>
            <a:stretch>
              <a:fillRect/>
            </a:stretch>
          </a:blipFill>
        </p:spPr>
        <p:txBody>
          <a:bodyPr/>
          <a:lstStyle/>
          <a:p>
            <a:endParaRPr lang="en-US"/>
          </a:p>
        </p:txBody>
      </p:sp>
      <p:sp>
        <p:nvSpPr>
          <p:cNvPr id="3" name="Freeform 3"/>
          <p:cNvSpPr/>
          <p:nvPr/>
        </p:nvSpPr>
        <p:spPr>
          <a:xfrm>
            <a:off x="8844792" y="950066"/>
            <a:ext cx="12428531" cy="9336934"/>
          </a:xfrm>
          <a:custGeom>
            <a:avLst/>
            <a:gdLst/>
            <a:ahLst/>
            <a:cxnLst/>
            <a:rect l="l" t="t" r="r" b="b"/>
            <a:pathLst>
              <a:path w="12428531" h="9336934">
                <a:moveTo>
                  <a:pt x="0" y="0"/>
                </a:moveTo>
                <a:lnTo>
                  <a:pt x="12428531" y="0"/>
                </a:lnTo>
                <a:lnTo>
                  <a:pt x="12428531" y="9336934"/>
                </a:lnTo>
                <a:lnTo>
                  <a:pt x="0" y="9336934"/>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1558894" y="1706375"/>
            <a:ext cx="7000328" cy="7309402"/>
            <a:chOff x="0" y="0"/>
            <a:chExt cx="9333770" cy="9745869"/>
          </a:xfrm>
        </p:grpSpPr>
        <p:sp>
          <p:nvSpPr>
            <p:cNvPr id="5" name="Freeform 5"/>
            <p:cNvSpPr/>
            <p:nvPr/>
          </p:nvSpPr>
          <p:spPr>
            <a:xfrm>
              <a:off x="0" y="4582833"/>
              <a:ext cx="7776268" cy="5163036"/>
            </a:xfrm>
            <a:custGeom>
              <a:avLst/>
              <a:gdLst/>
              <a:ahLst/>
              <a:cxnLst/>
              <a:rect l="l" t="t" r="r" b="b"/>
              <a:pathLst>
                <a:path w="7776268" h="5163036">
                  <a:moveTo>
                    <a:pt x="0" y="0"/>
                  </a:moveTo>
                  <a:lnTo>
                    <a:pt x="7776268" y="0"/>
                  </a:lnTo>
                  <a:lnTo>
                    <a:pt x="7776268" y="5163036"/>
                  </a:lnTo>
                  <a:lnTo>
                    <a:pt x="0" y="5163036"/>
                  </a:lnTo>
                  <a:lnTo>
                    <a:pt x="0" y="0"/>
                  </a:lnTo>
                  <a:close/>
                </a:path>
              </a:pathLst>
            </a:custGeom>
            <a:blipFill>
              <a:blip r:embed="rId4"/>
              <a:stretch>
                <a:fillRect/>
              </a:stretch>
            </a:blipFill>
          </p:spPr>
          <p:txBody>
            <a:bodyPr/>
            <a:lstStyle/>
            <a:p>
              <a:endParaRPr lang="en-US"/>
            </a:p>
          </p:txBody>
        </p:sp>
        <p:sp>
          <p:nvSpPr>
            <p:cNvPr id="6" name="Freeform 6"/>
            <p:cNvSpPr/>
            <p:nvPr/>
          </p:nvSpPr>
          <p:spPr>
            <a:xfrm>
              <a:off x="1320700" y="1202569"/>
              <a:ext cx="5134867" cy="2851001"/>
            </a:xfrm>
            <a:custGeom>
              <a:avLst/>
              <a:gdLst/>
              <a:ahLst/>
              <a:cxnLst/>
              <a:rect l="l" t="t" r="r" b="b"/>
              <a:pathLst>
                <a:path w="5134867" h="2851001">
                  <a:moveTo>
                    <a:pt x="0" y="0"/>
                  </a:moveTo>
                  <a:lnTo>
                    <a:pt x="5134868" y="0"/>
                  </a:lnTo>
                  <a:lnTo>
                    <a:pt x="5134868" y="2851000"/>
                  </a:lnTo>
                  <a:lnTo>
                    <a:pt x="0" y="2851000"/>
                  </a:lnTo>
                  <a:lnTo>
                    <a:pt x="0" y="0"/>
                  </a:lnTo>
                  <a:close/>
                </a:path>
              </a:pathLst>
            </a:custGeom>
            <a:blipFill>
              <a:blip r:embed="rId5"/>
              <a:stretch>
                <a:fillRect/>
              </a:stretch>
            </a:blipFill>
          </p:spPr>
          <p:txBody>
            <a:bodyPr/>
            <a:lstStyle/>
            <a:p>
              <a:endParaRPr lang="en-US"/>
            </a:p>
          </p:txBody>
        </p:sp>
        <p:sp>
          <p:nvSpPr>
            <p:cNvPr id="7" name="Freeform 7"/>
            <p:cNvSpPr/>
            <p:nvPr/>
          </p:nvSpPr>
          <p:spPr>
            <a:xfrm>
              <a:off x="3888134" y="1843377"/>
              <a:ext cx="5445636" cy="3630424"/>
            </a:xfrm>
            <a:custGeom>
              <a:avLst/>
              <a:gdLst/>
              <a:ahLst/>
              <a:cxnLst/>
              <a:rect l="l" t="t" r="r" b="b"/>
              <a:pathLst>
                <a:path w="5445636" h="3630424">
                  <a:moveTo>
                    <a:pt x="0" y="0"/>
                  </a:moveTo>
                  <a:lnTo>
                    <a:pt x="5445636" y="0"/>
                  </a:lnTo>
                  <a:lnTo>
                    <a:pt x="5445636" y="3630425"/>
                  </a:lnTo>
                  <a:lnTo>
                    <a:pt x="0" y="3630425"/>
                  </a:lnTo>
                  <a:lnTo>
                    <a:pt x="0" y="0"/>
                  </a:lnTo>
                  <a:close/>
                </a:path>
              </a:pathLst>
            </a:custGeom>
            <a:blipFill>
              <a:blip r:embed="rId6"/>
              <a:stretch>
                <a:fillRect/>
              </a:stretch>
            </a:blipFill>
          </p:spPr>
          <p:txBody>
            <a:bodyPr/>
            <a:lstStyle/>
            <a:p>
              <a:endParaRPr lang="en-US"/>
            </a:p>
          </p:txBody>
        </p:sp>
        <p:sp>
          <p:nvSpPr>
            <p:cNvPr id="8" name="Freeform 8"/>
            <p:cNvSpPr/>
            <p:nvPr/>
          </p:nvSpPr>
          <p:spPr>
            <a:xfrm>
              <a:off x="3888134" y="0"/>
              <a:ext cx="3942104" cy="2628069"/>
            </a:xfrm>
            <a:custGeom>
              <a:avLst/>
              <a:gdLst/>
              <a:ahLst/>
              <a:cxnLst/>
              <a:rect l="l" t="t" r="r" b="b"/>
              <a:pathLst>
                <a:path w="3942104" h="2628069">
                  <a:moveTo>
                    <a:pt x="0" y="0"/>
                  </a:moveTo>
                  <a:lnTo>
                    <a:pt x="3942104" y="0"/>
                  </a:lnTo>
                  <a:lnTo>
                    <a:pt x="3942104" y="2628069"/>
                  </a:lnTo>
                  <a:lnTo>
                    <a:pt x="0" y="2628069"/>
                  </a:lnTo>
                  <a:lnTo>
                    <a:pt x="0" y="0"/>
                  </a:lnTo>
                  <a:close/>
                </a:path>
              </a:pathLst>
            </a:custGeom>
            <a:blipFill>
              <a:blip r:embed="rId7"/>
              <a:stretch>
                <a:fillRect/>
              </a:stretch>
            </a:blipFill>
          </p:spPr>
          <p:txBody>
            <a:bodyPr/>
            <a:lstStyle/>
            <a:p>
              <a:endParaRPr lang="en-US"/>
            </a:p>
          </p:txBody>
        </p:sp>
      </p:grpSp>
      <p:grpSp>
        <p:nvGrpSpPr>
          <p:cNvPr id="9" name="Group 9"/>
          <p:cNvGrpSpPr/>
          <p:nvPr/>
        </p:nvGrpSpPr>
        <p:grpSpPr>
          <a:xfrm>
            <a:off x="563864" y="1402814"/>
            <a:ext cx="12915496" cy="7346478"/>
            <a:chOff x="0" y="285750"/>
            <a:chExt cx="17220661" cy="9795305"/>
          </a:xfrm>
        </p:grpSpPr>
        <p:sp>
          <p:nvSpPr>
            <p:cNvPr id="10" name="TextBox 10"/>
            <p:cNvSpPr txBox="1"/>
            <p:nvPr/>
          </p:nvSpPr>
          <p:spPr>
            <a:xfrm>
              <a:off x="2905781" y="5549900"/>
              <a:ext cx="11064900" cy="4531155"/>
            </a:xfrm>
            <a:prstGeom prst="rect">
              <a:avLst/>
            </a:prstGeom>
          </p:spPr>
          <p:txBody>
            <a:bodyPr wrap="square" lIns="0" tIns="0" rIns="0" bIns="0" rtlCol="0" anchor="t">
              <a:spAutoFit/>
            </a:bodyPr>
            <a:lstStyle/>
            <a:p>
              <a:pPr algn="ctr">
                <a:lnSpc>
                  <a:spcPts val="5330"/>
                </a:lnSpc>
              </a:pPr>
              <a:r>
                <a:rPr lang="en-US" sz="4100" dirty="0" err="1">
                  <a:solidFill>
                    <a:srgbClr val="000000"/>
                  </a:solidFill>
                  <a:latin typeface="Dekko"/>
                  <a:ea typeface="Dekko"/>
                  <a:cs typeface="Dekko"/>
                  <a:sym typeface="Dekko"/>
                </a:rPr>
                <a:t>Giảng</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viên</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hướng</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dẫn</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Phạm</a:t>
              </a:r>
              <a:r>
                <a:rPr lang="en-US" sz="4100" dirty="0">
                  <a:solidFill>
                    <a:srgbClr val="000000"/>
                  </a:solidFill>
                  <a:latin typeface="Dekko"/>
                  <a:ea typeface="Dekko"/>
                  <a:cs typeface="Dekko"/>
                  <a:sym typeface="Dekko"/>
                </a:rPr>
                <a:t> Minh </a:t>
              </a:r>
              <a:r>
                <a:rPr lang="en-US" sz="4100" dirty="0" err="1">
                  <a:solidFill>
                    <a:srgbClr val="000000"/>
                  </a:solidFill>
                  <a:latin typeface="Dekko"/>
                  <a:ea typeface="Dekko"/>
                  <a:cs typeface="Dekko"/>
                  <a:sym typeface="Dekko"/>
                </a:rPr>
                <a:t>Đương</a:t>
              </a:r>
              <a:endParaRPr lang="en-US" sz="4100" dirty="0">
                <a:solidFill>
                  <a:srgbClr val="000000"/>
                </a:solidFill>
                <a:latin typeface="Dekko"/>
                <a:ea typeface="Dekko"/>
                <a:cs typeface="Dekko"/>
                <a:sym typeface="Dekko"/>
              </a:endParaRPr>
            </a:p>
            <a:p>
              <a:pPr algn="ctr">
                <a:lnSpc>
                  <a:spcPts val="5330"/>
                </a:lnSpc>
                <a:spcBef>
                  <a:spcPct val="0"/>
                </a:spcBef>
              </a:pPr>
              <a:r>
                <a:rPr lang="en-US" sz="4100" dirty="0">
                  <a:solidFill>
                    <a:srgbClr val="000000"/>
                  </a:solidFill>
                  <a:latin typeface="Dekko"/>
                  <a:ea typeface="Dekko"/>
                  <a:cs typeface="Dekko"/>
                  <a:sym typeface="Dekko"/>
                </a:rPr>
                <a:t>Sinh </a:t>
              </a:r>
              <a:r>
                <a:rPr lang="en-US" sz="4100" dirty="0" err="1">
                  <a:solidFill>
                    <a:srgbClr val="000000"/>
                  </a:solidFill>
                  <a:latin typeface="Dekko"/>
                  <a:ea typeface="Dekko"/>
                  <a:cs typeface="Dekko"/>
                  <a:sym typeface="Dekko"/>
                </a:rPr>
                <a:t>viên</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thực</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hiện</a:t>
              </a:r>
              <a:r>
                <a:rPr lang="en-US" sz="4100" dirty="0">
                  <a:solidFill>
                    <a:srgbClr val="000000"/>
                  </a:solidFill>
                  <a:latin typeface="Dekko"/>
                  <a:ea typeface="Dekko"/>
                  <a:cs typeface="Dekko"/>
                  <a:sym typeface="Dekko"/>
                </a:rPr>
                <a:t>: Nguyễn Hoàng </a:t>
              </a:r>
              <a:r>
                <a:rPr lang="en-US" sz="4100" dirty="0" err="1">
                  <a:solidFill>
                    <a:srgbClr val="000000"/>
                  </a:solidFill>
                  <a:latin typeface="Dekko"/>
                  <a:ea typeface="Dekko"/>
                  <a:cs typeface="Dekko"/>
                  <a:sym typeface="Dekko"/>
                </a:rPr>
                <a:t>Yến</a:t>
              </a:r>
              <a:endParaRPr lang="en-US" sz="4100" dirty="0">
                <a:solidFill>
                  <a:srgbClr val="000000"/>
                </a:solidFill>
                <a:latin typeface="Dekko"/>
                <a:ea typeface="Dekko"/>
                <a:cs typeface="Dekko"/>
                <a:sym typeface="Dekko"/>
              </a:endParaRPr>
            </a:p>
            <a:p>
              <a:pPr algn="ctr">
                <a:lnSpc>
                  <a:spcPts val="5330"/>
                </a:lnSpc>
                <a:spcBef>
                  <a:spcPct val="0"/>
                </a:spcBef>
              </a:pPr>
              <a:r>
                <a:rPr lang="en-US" sz="4100" dirty="0" err="1">
                  <a:solidFill>
                    <a:srgbClr val="000000"/>
                  </a:solidFill>
                  <a:latin typeface="Dekko"/>
                  <a:ea typeface="Dekko"/>
                  <a:cs typeface="Dekko"/>
                  <a:sym typeface="Dekko"/>
                </a:rPr>
                <a:t>Lớp</a:t>
              </a:r>
              <a:r>
                <a:rPr lang="en-US" sz="4100" dirty="0">
                  <a:solidFill>
                    <a:srgbClr val="000000"/>
                  </a:solidFill>
                  <a:latin typeface="Dekko"/>
                  <a:ea typeface="Dekko"/>
                  <a:cs typeface="Dekko"/>
                  <a:sym typeface="Dekko"/>
                </a:rPr>
                <a:t>: DA22TTC</a:t>
              </a:r>
            </a:p>
            <a:p>
              <a:pPr algn="ctr">
                <a:lnSpc>
                  <a:spcPts val="5330"/>
                </a:lnSpc>
                <a:spcBef>
                  <a:spcPct val="0"/>
                </a:spcBef>
              </a:pPr>
              <a:r>
                <a:rPr lang="en-US" sz="4100" dirty="0" err="1">
                  <a:solidFill>
                    <a:srgbClr val="000000"/>
                  </a:solidFill>
                  <a:latin typeface="Dekko"/>
                  <a:ea typeface="Dekko"/>
                  <a:cs typeface="Dekko"/>
                  <a:sym typeface="Dekko"/>
                </a:rPr>
                <a:t>Thời</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gian</a:t>
              </a:r>
              <a:r>
                <a:rPr lang="en-US" sz="4100" dirty="0">
                  <a:solidFill>
                    <a:srgbClr val="000000"/>
                  </a:solidFill>
                  <a:latin typeface="Dekko"/>
                  <a:ea typeface="Dekko"/>
                  <a:cs typeface="Dekko"/>
                  <a:sym typeface="Dekko"/>
                </a:rPr>
                <a:t>: </a:t>
              </a:r>
              <a:r>
                <a:rPr lang="en-US" sz="4100" dirty="0" err="1">
                  <a:solidFill>
                    <a:srgbClr val="000000"/>
                  </a:solidFill>
                  <a:latin typeface="Dekko"/>
                  <a:ea typeface="Dekko"/>
                  <a:cs typeface="Dekko"/>
                  <a:sym typeface="Dekko"/>
                </a:rPr>
                <a:t>Tháng</a:t>
              </a:r>
              <a:r>
                <a:rPr lang="en-US" sz="4100" dirty="0">
                  <a:solidFill>
                    <a:srgbClr val="000000"/>
                  </a:solidFill>
                  <a:latin typeface="Dekko"/>
                  <a:ea typeface="Dekko"/>
                  <a:cs typeface="Dekko"/>
                  <a:sym typeface="Dekko"/>
                </a:rPr>
                <a:t> 12 </a:t>
              </a:r>
              <a:r>
                <a:rPr lang="en-US" sz="4100" dirty="0" err="1">
                  <a:solidFill>
                    <a:srgbClr val="000000"/>
                  </a:solidFill>
                  <a:latin typeface="Dekko"/>
                  <a:ea typeface="Dekko"/>
                  <a:cs typeface="Dekko"/>
                  <a:sym typeface="Dekko"/>
                </a:rPr>
                <a:t>năm</a:t>
              </a:r>
              <a:r>
                <a:rPr lang="en-US" sz="4100" dirty="0">
                  <a:solidFill>
                    <a:srgbClr val="000000"/>
                  </a:solidFill>
                  <a:latin typeface="Dekko"/>
                  <a:ea typeface="Dekko"/>
                  <a:cs typeface="Dekko"/>
                  <a:sym typeface="Dekko"/>
                </a:rPr>
                <a:t> 2024</a:t>
              </a:r>
            </a:p>
            <a:p>
              <a:pPr algn="ctr">
                <a:lnSpc>
                  <a:spcPts val="5330"/>
                </a:lnSpc>
                <a:spcBef>
                  <a:spcPct val="0"/>
                </a:spcBef>
              </a:pPr>
              <a:endParaRPr lang="en-US" sz="4100" dirty="0">
                <a:solidFill>
                  <a:srgbClr val="000000"/>
                </a:solidFill>
                <a:latin typeface="Dekko"/>
                <a:ea typeface="Dekko"/>
                <a:cs typeface="Dekko"/>
                <a:sym typeface="Dekko"/>
              </a:endParaRPr>
            </a:p>
          </p:txBody>
        </p:sp>
        <p:sp>
          <p:nvSpPr>
            <p:cNvPr id="11" name="TextBox 11"/>
            <p:cNvSpPr txBox="1"/>
            <p:nvPr/>
          </p:nvSpPr>
          <p:spPr>
            <a:xfrm>
              <a:off x="0" y="285750"/>
              <a:ext cx="17220661" cy="5302250"/>
            </a:xfrm>
            <a:prstGeom prst="rect">
              <a:avLst/>
            </a:prstGeom>
          </p:spPr>
          <p:txBody>
            <a:bodyPr lIns="0" tIns="0" rIns="0" bIns="0" rtlCol="0" anchor="t">
              <a:spAutoFit/>
            </a:bodyPr>
            <a:lstStyle/>
            <a:p>
              <a:pPr algn="ctr">
                <a:lnSpc>
                  <a:spcPts val="15000"/>
                </a:lnSpc>
              </a:pPr>
              <a:r>
                <a:rPr lang="en-US" sz="15000" b="1">
                  <a:solidFill>
                    <a:srgbClr val="000000"/>
                  </a:solidFill>
                  <a:latin typeface="Dancing Script Bold"/>
                  <a:ea typeface="Dancing Script Bold"/>
                  <a:cs typeface="Dancing Script Bold"/>
                  <a:sym typeface="Dancing Script Bold"/>
                </a:rPr>
                <a:t>Giới thiệu đặc sản Trà Vinh</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Freeform 2"/>
          <p:cNvSpPr/>
          <p:nvPr/>
        </p:nvSpPr>
        <p:spPr>
          <a:xfrm>
            <a:off x="3455759" y="3355261"/>
            <a:ext cx="11940346" cy="6388085"/>
          </a:xfrm>
          <a:custGeom>
            <a:avLst/>
            <a:gdLst/>
            <a:ahLst/>
            <a:cxnLst/>
            <a:rect l="l" t="t" r="r" b="b"/>
            <a:pathLst>
              <a:path w="11940346" h="6388085">
                <a:moveTo>
                  <a:pt x="0" y="0"/>
                </a:moveTo>
                <a:lnTo>
                  <a:pt x="11940346" y="0"/>
                </a:lnTo>
                <a:lnTo>
                  <a:pt x="11940346" y="6388085"/>
                </a:lnTo>
                <a:lnTo>
                  <a:pt x="0" y="638808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686252" y="161925"/>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Hiện thực hóa nghiên cứu</a:t>
            </a:r>
          </a:p>
        </p:txBody>
      </p:sp>
      <p:grpSp>
        <p:nvGrpSpPr>
          <p:cNvPr id="4" name="Group 4"/>
          <p:cNvGrpSpPr/>
          <p:nvPr/>
        </p:nvGrpSpPr>
        <p:grpSpPr>
          <a:xfrm>
            <a:off x="119239" y="1499251"/>
            <a:ext cx="18168761" cy="1603375"/>
            <a:chOff x="0" y="0"/>
            <a:chExt cx="24225015" cy="2137834"/>
          </a:xfrm>
        </p:grpSpPr>
        <p:sp>
          <p:nvSpPr>
            <p:cNvPr id="5" name="TextBox 5"/>
            <p:cNvSpPr txBox="1"/>
            <p:nvPr/>
          </p:nvSpPr>
          <p:spPr>
            <a:xfrm>
              <a:off x="916198" y="-38100"/>
              <a:ext cx="23308817" cy="740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Chạy Angular CLI</a:t>
              </a:r>
            </a:p>
          </p:txBody>
        </p:sp>
        <p:sp>
          <p:nvSpPr>
            <p:cNvPr id="6" name="TextBox 6"/>
            <p:cNvSpPr txBox="1"/>
            <p:nvPr/>
          </p:nvSpPr>
          <p:spPr>
            <a:xfrm>
              <a:off x="0" y="839259"/>
              <a:ext cx="24066030" cy="1298575"/>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Muli"/>
                  <a:ea typeface="Muli"/>
                  <a:cs typeface="Muli"/>
                  <a:sym typeface="Muli"/>
                </a:rPr>
                <a:t>Chạy lệnh: npm install -g @angular/cli để tải Angular và chạy câu lệnh:</a:t>
              </a:r>
            </a:p>
            <a:p>
              <a:pPr algn="ctr">
                <a:lnSpc>
                  <a:spcPts val="3900"/>
                </a:lnSpc>
                <a:spcBef>
                  <a:spcPct val="0"/>
                </a:spcBef>
              </a:pPr>
              <a:r>
                <a:rPr lang="en-US" sz="3000">
                  <a:solidFill>
                    <a:srgbClr val="000000"/>
                  </a:solidFill>
                  <a:latin typeface="Muli"/>
                  <a:ea typeface="Muli"/>
                  <a:cs typeface="Muli"/>
                  <a:sym typeface="Muli"/>
                </a:rPr>
                <a:t> ng new GTDSTV để chạy project:</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grpSp>
        <p:nvGrpSpPr>
          <p:cNvPr id="2" name="Group 2"/>
          <p:cNvGrpSpPr/>
          <p:nvPr/>
        </p:nvGrpSpPr>
        <p:grpSpPr>
          <a:xfrm>
            <a:off x="306659" y="1371600"/>
            <a:ext cx="2674525" cy="8032327"/>
            <a:chOff x="0" y="0"/>
            <a:chExt cx="3566033" cy="10709770"/>
          </a:xfrm>
        </p:grpSpPr>
        <p:sp>
          <p:nvSpPr>
            <p:cNvPr id="3" name="Freeform 3"/>
            <p:cNvSpPr/>
            <p:nvPr/>
          </p:nvSpPr>
          <p:spPr>
            <a:xfrm>
              <a:off x="0" y="2490475"/>
              <a:ext cx="3566033" cy="8219295"/>
            </a:xfrm>
            <a:custGeom>
              <a:avLst/>
              <a:gdLst/>
              <a:ahLst/>
              <a:cxnLst/>
              <a:rect l="l" t="t" r="r" b="b"/>
              <a:pathLst>
                <a:path w="3566033" h="8219295">
                  <a:moveTo>
                    <a:pt x="0" y="0"/>
                  </a:moveTo>
                  <a:lnTo>
                    <a:pt x="3566033" y="0"/>
                  </a:lnTo>
                  <a:lnTo>
                    <a:pt x="3566033" y="8219295"/>
                  </a:lnTo>
                  <a:lnTo>
                    <a:pt x="0" y="8219295"/>
                  </a:lnTo>
                  <a:lnTo>
                    <a:pt x="0" y="0"/>
                  </a:lnTo>
                  <a:close/>
                </a:path>
              </a:pathLst>
            </a:custGeom>
            <a:blipFill>
              <a:blip r:embed="rId2"/>
              <a:stretch>
                <a:fillRect r="-1666"/>
              </a:stretch>
            </a:blipFill>
          </p:spPr>
          <p:txBody>
            <a:bodyPr/>
            <a:lstStyle/>
            <a:p>
              <a:endParaRPr lang="en-US"/>
            </a:p>
          </p:txBody>
        </p:sp>
        <p:sp>
          <p:nvSpPr>
            <p:cNvPr id="4" name="TextBox 4"/>
            <p:cNvSpPr txBox="1"/>
            <p:nvPr/>
          </p:nvSpPr>
          <p:spPr>
            <a:xfrm>
              <a:off x="59431" y="-38100"/>
              <a:ext cx="3506602" cy="2264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Cấu trúc thư mục của Angular</a:t>
              </a:r>
            </a:p>
          </p:txBody>
        </p:sp>
      </p:grpSp>
      <p:grpSp>
        <p:nvGrpSpPr>
          <p:cNvPr id="5" name="Group 5"/>
          <p:cNvGrpSpPr/>
          <p:nvPr/>
        </p:nvGrpSpPr>
        <p:grpSpPr>
          <a:xfrm>
            <a:off x="3629367" y="2220649"/>
            <a:ext cx="4367633" cy="7161714"/>
            <a:chOff x="0" y="0"/>
            <a:chExt cx="5823510" cy="9548952"/>
          </a:xfrm>
        </p:grpSpPr>
        <p:sp>
          <p:nvSpPr>
            <p:cNvPr id="6" name="Freeform 6"/>
            <p:cNvSpPr/>
            <p:nvPr/>
          </p:nvSpPr>
          <p:spPr>
            <a:xfrm>
              <a:off x="0" y="1279908"/>
              <a:ext cx="2909478" cy="8269044"/>
            </a:xfrm>
            <a:custGeom>
              <a:avLst/>
              <a:gdLst/>
              <a:ahLst/>
              <a:cxnLst/>
              <a:rect l="l" t="t" r="r" b="b"/>
              <a:pathLst>
                <a:path w="2909478" h="8269044">
                  <a:moveTo>
                    <a:pt x="0" y="0"/>
                  </a:moveTo>
                  <a:lnTo>
                    <a:pt x="2909478" y="0"/>
                  </a:lnTo>
                  <a:lnTo>
                    <a:pt x="2909478" y="8269044"/>
                  </a:lnTo>
                  <a:lnTo>
                    <a:pt x="0" y="8269044"/>
                  </a:lnTo>
                  <a:lnTo>
                    <a:pt x="0" y="0"/>
                  </a:lnTo>
                  <a:close/>
                </a:path>
              </a:pathLst>
            </a:custGeom>
            <a:blipFill>
              <a:blip r:embed="rId3"/>
              <a:stretch>
                <a:fillRect/>
              </a:stretch>
            </a:blipFill>
          </p:spPr>
          <p:txBody>
            <a:bodyPr/>
            <a:lstStyle/>
            <a:p>
              <a:endParaRPr lang="en-US"/>
            </a:p>
          </p:txBody>
        </p:sp>
        <p:sp>
          <p:nvSpPr>
            <p:cNvPr id="7" name="Freeform 7"/>
            <p:cNvSpPr/>
            <p:nvPr/>
          </p:nvSpPr>
          <p:spPr>
            <a:xfrm>
              <a:off x="2909478" y="1282846"/>
              <a:ext cx="2914032" cy="8266106"/>
            </a:xfrm>
            <a:custGeom>
              <a:avLst/>
              <a:gdLst/>
              <a:ahLst/>
              <a:cxnLst/>
              <a:rect l="l" t="t" r="r" b="b"/>
              <a:pathLst>
                <a:path w="2914032" h="8266106">
                  <a:moveTo>
                    <a:pt x="0" y="0"/>
                  </a:moveTo>
                  <a:lnTo>
                    <a:pt x="2914032" y="0"/>
                  </a:lnTo>
                  <a:lnTo>
                    <a:pt x="2914032" y="8266106"/>
                  </a:lnTo>
                  <a:lnTo>
                    <a:pt x="0" y="8266106"/>
                  </a:lnTo>
                  <a:lnTo>
                    <a:pt x="0" y="0"/>
                  </a:lnTo>
                  <a:close/>
                </a:path>
              </a:pathLst>
            </a:custGeom>
            <a:blipFill>
              <a:blip r:embed="rId4"/>
              <a:stretch>
                <a:fillRect t="-2002" b="-2002"/>
              </a:stretch>
            </a:blipFill>
          </p:spPr>
          <p:txBody>
            <a:bodyPr/>
            <a:lstStyle/>
            <a:p>
              <a:endParaRPr lang="en-US"/>
            </a:p>
          </p:txBody>
        </p:sp>
        <p:sp>
          <p:nvSpPr>
            <p:cNvPr id="8" name="TextBox 8"/>
            <p:cNvSpPr txBox="1"/>
            <p:nvPr/>
          </p:nvSpPr>
          <p:spPr>
            <a:xfrm>
              <a:off x="1262065" y="-38100"/>
              <a:ext cx="3294826" cy="740833"/>
            </a:xfrm>
            <a:prstGeom prst="rect">
              <a:avLst/>
            </a:prstGeom>
          </p:spPr>
          <p:txBody>
            <a:bodyPr lIns="0" tIns="0" rIns="0" bIns="0" rtlCol="0" anchor="t">
              <a:spAutoFit/>
            </a:bodyPr>
            <a:lstStyle/>
            <a:p>
              <a:pPr algn="ctr">
                <a:lnSpc>
                  <a:spcPts val="4550"/>
                </a:lnSpc>
                <a:spcBef>
                  <a:spcPct val="0"/>
                </a:spcBef>
              </a:pPr>
              <a:r>
                <a:rPr lang="en-US" sz="3500" b="1">
                  <a:solidFill>
                    <a:srgbClr val="000000"/>
                  </a:solidFill>
                  <a:latin typeface="Dancing Script Bold"/>
                  <a:ea typeface="Dancing Script Bold"/>
                  <a:cs typeface="Dancing Script Bold"/>
                  <a:sym typeface="Dancing Script Bold"/>
                </a:rPr>
                <a:t>Tạo component</a:t>
              </a:r>
            </a:p>
          </p:txBody>
        </p:sp>
      </p:grpSp>
      <p:sp>
        <p:nvSpPr>
          <p:cNvPr id="9" name="TextBox 9"/>
          <p:cNvSpPr txBox="1"/>
          <p:nvPr/>
        </p:nvSpPr>
        <p:spPr>
          <a:xfrm>
            <a:off x="2686252" y="161925"/>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Hiện thực hóa nghiên cứu</a:t>
            </a:r>
          </a:p>
        </p:txBody>
      </p:sp>
      <p:grpSp>
        <p:nvGrpSpPr>
          <p:cNvPr id="10" name="Group 10"/>
          <p:cNvGrpSpPr/>
          <p:nvPr/>
        </p:nvGrpSpPr>
        <p:grpSpPr>
          <a:xfrm>
            <a:off x="9144000" y="2220649"/>
            <a:ext cx="8403940" cy="2122794"/>
            <a:chOff x="0" y="0"/>
            <a:chExt cx="11205253" cy="2830392"/>
          </a:xfrm>
        </p:grpSpPr>
        <p:sp>
          <p:nvSpPr>
            <p:cNvPr id="11" name="Freeform 11"/>
            <p:cNvSpPr/>
            <p:nvPr/>
          </p:nvSpPr>
          <p:spPr>
            <a:xfrm>
              <a:off x="0" y="1233643"/>
              <a:ext cx="11205253" cy="1596749"/>
            </a:xfrm>
            <a:custGeom>
              <a:avLst/>
              <a:gdLst/>
              <a:ahLst/>
              <a:cxnLst/>
              <a:rect l="l" t="t" r="r" b="b"/>
              <a:pathLst>
                <a:path w="11205253" h="1596749">
                  <a:moveTo>
                    <a:pt x="0" y="0"/>
                  </a:moveTo>
                  <a:lnTo>
                    <a:pt x="11205253" y="0"/>
                  </a:lnTo>
                  <a:lnTo>
                    <a:pt x="11205253" y="1596749"/>
                  </a:lnTo>
                  <a:lnTo>
                    <a:pt x="0" y="1596749"/>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0" y="-38100"/>
              <a:ext cx="6395244" cy="740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Nhúng bootstrap vào Angular</a:t>
              </a:r>
            </a:p>
          </p:txBody>
        </p:sp>
      </p:grpSp>
      <p:grpSp>
        <p:nvGrpSpPr>
          <p:cNvPr id="13" name="Group 13"/>
          <p:cNvGrpSpPr/>
          <p:nvPr/>
        </p:nvGrpSpPr>
        <p:grpSpPr>
          <a:xfrm>
            <a:off x="9144000" y="4779453"/>
            <a:ext cx="8403940" cy="4198578"/>
            <a:chOff x="0" y="0"/>
            <a:chExt cx="11205253" cy="5598104"/>
          </a:xfrm>
        </p:grpSpPr>
        <p:sp>
          <p:nvSpPr>
            <p:cNvPr id="14" name="Freeform 14"/>
            <p:cNvSpPr/>
            <p:nvPr/>
          </p:nvSpPr>
          <p:spPr>
            <a:xfrm>
              <a:off x="0" y="1284082"/>
              <a:ext cx="11205253" cy="4314022"/>
            </a:xfrm>
            <a:custGeom>
              <a:avLst/>
              <a:gdLst/>
              <a:ahLst/>
              <a:cxnLst/>
              <a:rect l="l" t="t" r="r" b="b"/>
              <a:pathLst>
                <a:path w="11205253" h="4314022">
                  <a:moveTo>
                    <a:pt x="0" y="0"/>
                  </a:moveTo>
                  <a:lnTo>
                    <a:pt x="11205253" y="0"/>
                  </a:lnTo>
                  <a:lnTo>
                    <a:pt x="11205253" y="4314022"/>
                  </a:lnTo>
                  <a:lnTo>
                    <a:pt x="0" y="4314022"/>
                  </a:lnTo>
                  <a:lnTo>
                    <a:pt x="0" y="0"/>
                  </a:lnTo>
                  <a:close/>
                </a:path>
              </a:pathLst>
            </a:custGeom>
            <a:blipFill>
              <a:blip r:embed="rId6"/>
              <a:stretch>
                <a:fillRect/>
              </a:stretch>
            </a:blipFill>
          </p:spPr>
          <p:txBody>
            <a:bodyPr/>
            <a:lstStyle/>
            <a:p>
              <a:endParaRPr lang="en-US"/>
            </a:p>
          </p:txBody>
        </p:sp>
        <p:sp>
          <p:nvSpPr>
            <p:cNvPr id="15" name="TextBox 15"/>
            <p:cNvSpPr txBox="1"/>
            <p:nvPr/>
          </p:nvSpPr>
          <p:spPr>
            <a:xfrm>
              <a:off x="0" y="-38100"/>
              <a:ext cx="4594225" cy="740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Gọi lệnh angular.json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69F97"/>
        </a:solidFill>
        <a:effectLst/>
      </p:bgPr>
    </p:bg>
    <p:spTree>
      <p:nvGrpSpPr>
        <p:cNvPr id="1" name=""/>
        <p:cNvGrpSpPr/>
        <p:nvPr/>
      </p:nvGrpSpPr>
      <p:grpSpPr>
        <a:xfrm>
          <a:off x="0" y="0"/>
          <a:ext cx="0" cy="0"/>
          <a:chOff x="0" y="0"/>
          <a:chExt cx="0" cy="0"/>
        </a:xfrm>
      </p:grpSpPr>
      <p:sp>
        <p:nvSpPr>
          <p:cNvPr id="2" name="Freeform 2"/>
          <p:cNvSpPr/>
          <p:nvPr/>
        </p:nvSpPr>
        <p:spPr>
          <a:xfrm>
            <a:off x="3028535" y="3163097"/>
            <a:ext cx="12894912" cy="6640879"/>
          </a:xfrm>
          <a:custGeom>
            <a:avLst/>
            <a:gdLst/>
            <a:ahLst/>
            <a:cxnLst/>
            <a:rect l="l" t="t" r="r" b="b"/>
            <a:pathLst>
              <a:path w="12894912" h="6640879">
                <a:moveTo>
                  <a:pt x="0" y="0"/>
                </a:moveTo>
                <a:lnTo>
                  <a:pt x="12894911" y="0"/>
                </a:lnTo>
                <a:lnTo>
                  <a:pt x="12894911" y="6640880"/>
                </a:lnTo>
                <a:lnTo>
                  <a:pt x="0" y="66408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686252" y="161925"/>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Hiện thực hóa nghiên cứu</a:t>
            </a:r>
          </a:p>
        </p:txBody>
      </p:sp>
      <p:grpSp>
        <p:nvGrpSpPr>
          <p:cNvPr id="4" name="Group 4"/>
          <p:cNvGrpSpPr/>
          <p:nvPr/>
        </p:nvGrpSpPr>
        <p:grpSpPr>
          <a:xfrm>
            <a:off x="3065657" y="1775224"/>
            <a:ext cx="12857789" cy="984250"/>
            <a:chOff x="0" y="0"/>
            <a:chExt cx="17143719" cy="1312334"/>
          </a:xfrm>
        </p:grpSpPr>
        <p:sp>
          <p:nvSpPr>
            <p:cNvPr id="5" name="TextBox 5"/>
            <p:cNvSpPr txBox="1"/>
            <p:nvPr/>
          </p:nvSpPr>
          <p:spPr>
            <a:xfrm>
              <a:off x="5860999" y="-38100"/>
              <a:ext cx="5863937" cy="740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Cài Router vào Component</a:t>
              </a:r>
            </a:p>
          </p:txBody>
        </p:sp>
        <p:sp>
          <p:nvSpPr>
            <p:cNvPr id="6" name="TextBox 6"/>
            <p:cNvSpPr txBox="1"/>
            <p:nvPr/>
          </p:nvSpPr>
          <p:spPr>
            <a:xfrm>
              <a:off x="0" y="674159"/>
              <a:ext cx="17143719" cy="638175"/>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Muli"/>
                  <a:ea typeface="Muli"/>
                  <a:cs typeface="Muli"/>
                  <a:sym typeface="Muli"/>
                </a:rPr>
                <a:t>Mở file app/app-router.ts và khai báo các route dẫn vào các component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TextBox 2"/>
          <p:cNvSpPr txBox="1"/>
          <p:nvPr/>
        </p:nvSpPr>
        <p:spPr>
          <a:xfrm>
            <a:off x="2888354" y="504825"/>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Hiện thực hóa nghiên cứu</a:t>
            </a:r>
          </a:p>
        </p:txBody>
      </p:sp>
      <p:sp>
        <p:nvSpPr>
          <p:cNvPr id="3" name="TextBox 3"/>
          <p:cNvSpPr txBox="1"/>
          <p:nvPr/>
        </p:nvSpPr>
        <p:spPr>
          <a:xfrm>
            <a:off x="675889" y="2649275"/>
            <a:ext cx="3534970" cy="34575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Giới thiệu đặc sản Trà Vinh với giao diện hài hòa và rõ ràng.</a:t>
            </a:r>
          </a:p>
          <a:p>
            <a:pPr algn="just">
              <a:lnSpc>
                <a:spcPts val="3900"/>
              </a:lnSpc>
            </a:pPr>
            <a:endParaRPr lang="en-US" sz="3000">
              <a:solidFill>
                <a:srgbClr val="000000"/>
              </a:solidFill>
              <a:latin typeface="Muli"/>
              <a:ea typeface="Muli"/>
              <a:cs typeface="Muli"/>
              <a:sym typeface="Muli"/>
            </a:endParaRPr>
          </a:p>
          <a:p>
            <a:pPr algn="just">
              <a:lnSpc>
                <a:spcPts val="3900"/>
              </a:lnSpc>
            </a:pPr>
            <a:endParaRPr lang="en-US" sz="3000">
              <a:solidFill>
                <a:srgbClr val="000000"/>
              </a:solidFill>
              <a:latin typeface="Muli"/>
              <a:ea typeface="Muli"/>
              <a:cs typeface="Muli"/>
              <a:sym typeface="Muli"/>
            </a:endParaRPr>
          </a:p>
          <a:p>
            <a:pPr algn="just">
              <a:lnSpc>
                <a:spcPts val="3900"/>
              </a:lnSpc>
            </a:pPr>
            <a:endParaRPr lang="en-US" sz="3000">
              <a:solidFill>
                <a:srgbClr val="000000"/>
              </a:solidFill>
              <a:latin typeface="Muli"/>
              <a:ea typeface="Muli"/>
              <a:cs typeface="Muli"/>
              <a:sym typeface="Muli"/>
            </a:endParaRPr>
          </a:p>
        </p:txBody>
      </p:sp>
      <p:sp>
        <p:nvSpPr>
          <p:cNvPr id="4" name="TextBox 4"/>
          <p:cNvSpPr txBox="1"/>
          <p:nvPr/>
        </p:nvSpPr>
        <p:spPr>
          <a:xfrm>
            <a:off x="604989" y="1915850"/>
            <a:ext cx="3676769" cy="565150"/>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Tổng quan về Website:</a:t>
            </a:r>
          </a:p>
        </p:txBody>
      </p:sp>
      <p:sp>
        <p:nvSpPr>
          <p:cNvPr id="5" name="TextBox 5"/>
          <p:cNvSpPr txBox="1"/>
          <p:nvPr/>
        </p:nvSpPr>
        <p:spPr>
          <a:xfrm>
            <a:off x="5148816" y="2649275"/>
            <a:ext cx="3524446" cy="24669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Trang chủ, trang đặc sản nổi bật, trang đặc sản, Liên hệ, đăng ký và đăng nhập.</a:t>
            </a:r>
          </a:p>
        </p:txBody>
      </p:sp>
      <p:sp>
        <p:nvSpPr>
          <p:cNvPr id="6" name="TextBox 6"/>
          <p:cNvSpPr txBox="1"/>
          <p:nvPr/>
        </p:nvSpPr>
        <p:spPr>
          <a:xfrm>
            <a:off x="5078127" y="1915850"/>
            <a:ext cx="3665823" cy="565150"/>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Các trang chính: </a:t>
            </a:r>
          </a:p>
        </p:txBody>
      </p:sp>
      <p:sp>
        <p:nvSpPr>
          <p:cNvPr id="7" name="TextBox 7"/>
          <p:cNvSpPr txBox="1"/>
          <p:nvPr/>
        </p:nvSpPr>
        <p:spPr>
          <a:xfrm>
            <a:off x="9614950" y="2649275"/>
            <a:ext cx="3534970" cy="29622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Hiển thị danh mục sản phẩm, thông tin chi tiết.</a:t>
            </a:r>
          </a:p>
          <a:p>
            <a:pPr algn="just">
              <a:lnSpc>
                <a:spcPts val="3900"/>
              </a:lnSpc>
            </a:pPr>
            <a:r>
              <a:rPr lang="en-US" sz="3000">
                <a:solidFill>
                  <a:srgbClr val="000000"/>
                </a:solidFill>
                <a:latin typeface="Muli"/>
                <a:ea typeface="Muli"/>
                <a:cs typeface="Muli"/>
                <a:sym typeface="Muli"/>
              </a:rPr>
              <a:t>Đăng ký/Đăng nhập để mua hàng.</a:t>
            </a:r>
          </a:p>
          <a:p>
            <a:pPr algn="just">
              <a:lnSpc>
                <a:spcPts val="3900"/>
              </a:lnSpc>
            </a:pPr>
            <a:endParaRPr lang="en-US" sz="3000">
              <a:solidFill>
                <a:srgbClr val="000000"/>
              </a:solidFill>
              <a:latin typeface="Muli"/>
              <a:ea typeface="Muli"/>
              <a:cs typeface="Muli"/>
              <a:sym typeface="Muli"/>
            </a:endParaRPr>
          </a:p>
        </p:txBody>
      </p:sp>
      <p:sp>
        <p:nvSpPr>
          <p:cNvPr id="8" name="TextBox 8"/>
          <p:cNvSpPr txBox="1"/>
          <p:nvPr/>
        </p:nvSpPr>
        <p:spPr>
          <a:xfrm>
            <a:off x="9544050" y="1915850"/>
            <a:ext cx="3676769" cy="565150"/>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Chức năng chính:</a:t>
            </a:r>
          </a:p>
        </p:txBody>
      </p:sp>
      <p:sp>
        <p:nvSpPr>
          <p:cNvPr id="9" name="TextBox 9"/>
          <p:cNvSpPr txBox="1"/>
          <p:nvPr/>
        </p:nvSpPr>
        <p:spPr>
          <a:xfrm>
            <a:off x="14087876" y="2649275"/>
            <a:ext cx="3524446" cy="54387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Cài đặt NodeJS và Angular CLI.</a:t>
            </a:r>
          </a:p>
          <a:p>
            <a:pPr algn="just">
              <a:lnSpc>
                <a:spcPts val="3900"/>
              </a:lnSpc>
            </a:pPr>
            <a:r>
              <a:rPr lang="en-US" sz="3000">
                <a:solidFill>
                  <a:srgbClr val="000000"/>
                </a:solidFill>
                <a:latin typeface="Muli"/>
                <a:ea typeface="Muli"/>
                <a:cs typeface="Muli"/>
                <a:sym typeface="Muli"/>
              </a:rPr>
              <a:t>Tạo các component cho từng chức năng.</a:t>
            </a:r>
          </a:p>
          <a:p>
            <a:pPr algn="just">
              <a:lnSpc>
                <a:spcPts val="3900"/>
              </a:lnSpc>
            </a:pPr>
            <a:r>
              <a:rPr lang="en-US" sz="3000">
                <a:solidFill>
                  <a:srgbClr val="000000"/>
                </a:solidFill>
                <a:latin typeface="Muli"/>
                <a:ea typeface="Muli"/>
                <a:cs typeface="Muli"/>
                <a:sym typeface="Muli"/>
              </a:rPr>
              <a:t>Tích hợp Bootstrap vào Angular.</a:t>
            </a:r>
          </a:p>
          <a:p>
            <a:pPr algn="just">
              <a:lnSpc>
                <a:spcPts val="3900"/>
              </a:lnSpc>
            </a:pPr>
            <a:r>
              <a:rPr lang="en-US" sz="3000">
                <a:solidFill>
                  <a:srgbClr val="000000"/>
                </a:solidFill>
                <a:latin typeface="Muli"/>
                <a:ea typeface="Muli"/>
                <a:cs typeface="Muli"/>
                <a:sym typeface="Muli"/>
              </a:rPr>
              <a:t>Sử dụng Router để điều hướng giữa các trang.</a:t>
            </a:r>
          </a:p>
          <a:p>
            <a:pPr algn="just">
              <a:lnSpc>
                <a:spcPts val="3900"/>
              </a:lnSpc>
            </a:pPr>
            <a:endParaRPr lang="en-US" sz="3000">
              <a:solidFill>
                <a:srgbClr val="000000"/>
              </a:solidFill>
              <a:latin typeface="Muli"/>
              <a:ea typeface="Muli"/>
              <a:cs typeface="Muli"/>
              <a:sym typeface="Muli"/>
            </a:endParaRPr>
          </a:p>
        </p:txBody>
      </p:sp>
      <p:sp>
        <p:nvSpPr>
          <p:cNvPr id="10" name="TextBox 10"/>
          <p:cNvSpPr txBox="1"/>
          <p:nvPr/>
        </p:nvSpPr>
        <p:spPr>
          <a:xfrm>
            <a:off x="14017188" y="1915850"/>
            <a:ext cx="3665823" cy="565150"/>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Các bước xây dựng: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TextBox 2"/>
          <p:cNvSpPr txBox="1"/>
          <p:nvPr/>
        </p:nvSpPr>
        <p:spPr>
          <a:xfrm>
            <a:off x="16012255" y="6079887"/>
            <a:ext cx="12546" cy="535775"/>
          </a:xfrm>
          <a:prstGeom prst="rect">
            <a:avLst/>
          </a:prstGeom>
        </p:spPr>
        <p:txBody>
          <a:bodyPr lIns="0" tIns="0" rIns="0" bIns="0" rtlCol="0" anchor="t">
            <a:spAutoFit/>
          </a:bodyPr>
          <a:lstStyle/>
          <a:p>
            <a:pPr algn="ctr">
              <a:lnSpc>
                <a:spcPts val="4280"/>
              </a:lnSpc>
              <a:spcBef>
                <a:spcPct val="0"/>
              </a:spcBef>
            </a:pPr>
            <a:endParaRPr/>
          </a:p>
        </p:txBody>
      </p:sp>
      <p:sp>
        <p:nvSpPr>
          <p:cNvPr id="3" name="Freeform 3"/>
          <p:cNvSpPr/>
          <p:nvPr/>
        </p:nvSpPr>
        <p:spPr>
          <a:xfrm>
            <a:off x="152864" y="3303655"/>
            <a:ext cx="5825008" cy="3295590"/>
          </a:xfrm>
          <a:custGeom>
            <a:avLst/>
            <a:gdLst/>
            <a:ahLst/>
            <a:cxnLst/>
            <a:rect l="l" t="t" r="r" b="b"/>
            <a:pathLst>
              <a:path w="5825008" h="3295590">
                <a:moveTo>
                  <a:pt x="0" y="0"/>
                </a:moveTo>
                <a:lnTo>
                  <a:pt x="5825008" y="0"/>
                </a:lnTo>
                <a:lnTo>
                  <a:pt x="5825008" y="3295590"/>
                </a:lnTo>
                <a:lnTo>
                  <a:pt x="0" y="3295590"/>
                </a:lnTo>
                <a:lnTo>
                  <a:pt x="0" y="0"/>
                </a:lnTo>
                <a:close/>
              </a:path>
            </a:pathLst>
          </a:custGeom>
          <a:blipFill>
            <a:blip r:embed="rId2"/>
            <a:stretch>
              <a:fillRect/>
            </a:stretch>
          </a:blipFill>
        </p:spPr>
        <p:txBody>
          <a:bodyPr/>
          <a:lstStyle/>
          <a:p>
            <a:endParaRPr lang="en-US"/>
          </a:p>
        </p:txBody>
      </p:sp>
      <p:sp>
        <p:nvSpPr>
          <p:cNvPr id="4" name="Freeform 4"/>
          <p:cNvSpPr/>
          <p:nvPr/>
        </p:nvSpPr>
        <p:spPr>
          <a:xfrm>
            <a:off x="6201160" y="3320072"/>
            <a:ext cx="5816978" cy="3295590"/>
          </a:xfrm>
          <a:custGeom>
            <a:avLst/>
            <a:gdLst/>
            <a:ahLst/>
            <a:cxnLst/>
            <a:rect l="l" t="t" r="r" b="b"/>
            <a:pathLst>
              <a:path w="5816978" h="3295590">
                <a:moveTo>
                  <a:pt x="0" y="0"/>
                </a:moveTo>
                <a:lnTo>
                  <a:pt x="5816978" y="0"/>
                </a:lnTo>
                <a:lnTo>
                  <a:pt x="5816978" y="3295590"/>
                </a:lnTo>
                <a:lnTo>
                  <a:pt x="0" y="3295590"/>
                </a:lnTo>
                <a:lnTo>
                  <a:pt x="0" y="0"/>
                </a:lnTo>
                <a:close/>
              </a:path>
            </a:pathLst>
          </a:custGeom>
          <a:blipFill>
            <a:blip r:embed="rId3"/>
            <a:stretch>
              <a:fillRect/>
            </a:stretch>
          </a:blipFill>
        </p:spPr>
        <p:txBody>
          <a:bodyPr/>
          <a:lstStyle/>
          <a:p>
            <a:endParaRPr lang="en-US"/>
          </a:p>
        </p:txBody>
      </p:sp>
      <p:sp>
        <p:nvSpPr>
          <p:cNvPr id="5" name="Freeform 5"/>
          <p:cNvSpPr/>
          <p:nvPr/>
        </p:nvSpPr>
        <p:spPr>
          <a:xfrm>
            <a:off x="12243973" y="3303655"/>
            <a:ext cx="5817753" cy="3293649"/>
          </a:xfrm>
          <a:custGeom>
            <a:avLst/>
            <a:gdLst/>
            <a:ahLst/>
            <a:cxnLst/>
            <a:rect l="l" t="t" r="r" b="b"/>
            <a:pathLst>
              <a:path w="5817753" h="3293649">
                <a:moveTo>
                  <a:pt x="0" y="0"/>
                </a:moveTo>
                <a:lnTo>
                  <a:pt x="5817754" y="0"/>
                </a:lnTo>
                <a:lnTo>
                  <a:pt x="5817754" y="3293648"/>
                </a:lnTo>
                <a:lnTo>
                  <a:pt x="0" y="329364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2100155" y="303397"/>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Kết quả nghiên cứu</a:t>
            </a:r>
          </a:p>
        </p:txBody>
      </p:sp>
      <p:grpSp>
        <p:nvGrpSpPr>
          <p:cNvPr id="7" name="Group 7"/>
          <p:cNvGrpSpPr/>
          <p:nvPr/>
        </p:nvGrpSpPr>
        <p:grpSpPr>
          <a:xfrm>
            <a:off x="989350" y="1378107"/>
            <a:ext cx="16269950" cy="2108231"/>
            <a:chOff x="0" y="0"/>
            <a:chExt cx="21693267" cy="2810975"/>
          </a:xfrm>
        </p:grpSpPr>
        <p:sp>
          <p:nvSpPr>
            <p:cNvPr id="8" name="TextBox 8"/>
            <p:cNvSpPr txBox="1"/>
            <p:nvPr/>
          </p:nvSpPr>
          <p:spPr>
            <a:xfrm>
              <a:off x="0" y="852000"/>
              <a:ext cx="21693267" cy="19589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Mô tả giao diện trang chủ: ở trang này thể hiện giao diện tổng quan về sản phẩm </a:t>
              </a:r>
            </a:p>
            <a:p>
              <a:pPr algn="just">
                <a:lnSpc>
                  <a:spcPts val="3900"/>
                </a:lnSpc>
              </a:pPr>
              <a:r>
                <a:rPr lang="en-US" sz="3000">
                  <a:solidFill>
                    <a:srgbClr val="000000"/>
                  </a:solidFill>
                  <a:latin typeface="Muli"/>
                  <a:ea typeface="Muli"/>
                  <a:cs typeface="Muli"/>
                  <a:sym typeface="Muli"/>
                </a:rPr>
                <a:t>Các loại thức ăn nước uống mang đậm nét đẹp văn hóa Trà Vinh.</a:t>
              </a:r>
            </a:p>
            <a:p>
              <a:pPr algn="just">
                <a:lnSpc>
                  <a:spcPts val="3900"/>
                </a:lnSpc>
              </a:pPr>
              <a:endParaRPr lang="en-US" sz="3000">
                <a:solidFill>
                  <a:srgbClr val="000000"/>
                </a:solidFill>
                <a:latin typeface="Muli"/>
                <a:ea typeface="Muli"/>
                <a:cs typeface="Muli"/>
                <a:sym typeface="Muli"/>
              </a:endParaRPr>
            </a:p>
          </p:txBody>
        </p:sp>
        <p:sp>
          <p:nvSpPr>
            <p:cNvPr id="9" name="TextBox 9"/>
            <p:cNvSpPr txBox="1"/>
            <p:nvPr/>
          </p:nvSpPr>
          <p:spPr>
            <a:xfrm>
              <a:off x="0" y="-38100"/>
              <a:ext cx="10091404" cy="740834"/>
            </a:xfrm>
            <a:prstGeom prst="rect">
              <a:avLst/>
            </a:prstGeom>
          </p:spPr>
          <p:txBody>
            <a:bodyPr lIns="0" tIns="0" rIns="0" bIns="0" rtlCol="0" anchor="t">
              <a:spAutoFit/>
            </a:bodyPr>
            <a:lstStyle/>
            <a:p>
              <a:pPr algn="l">
                <a:lnSpc>
                  <a:spcPts val="4549"/>
                </a:lnSpc>
                <a:spcBef>
                  <a:spcPct val="0"/>
                </a:spcBef>
              </a:pPr>
              <a:r>
                <a:rPr lang="en-US" sz="3499" b="1">
                  <a:solidFill>
                    <a:srgbClr val="000000"/>
                  </a:solidFill>
                  <a:latin typeface="Dancing Script Bold"/>
                  <a:ea typeface="Dancing Script Bold"/>
                  <a:cs typeface="Dancing Script Bold"/>
                  <a:sym typeface="Dancing Script Bold"/>
                </a:rPr>
                <a:t>Giao diện website:</a:t>
              </a:r>
            </a:p>
          </p:txBody>
        </p:sp>
      </p:grpSp>
      <p:sp>
        <p:nvSpPr>
          <p:cNvPr id="10" name="TextBox 10"/>
          <p:cNvSpPr txBox="1"/>
          <p:nvPr/>
        </p:nvSpPr>
        <p:spPr>
          <a:xfrm>
            <a:off x="6201160" y="7101437"/>
            <a:ext cx="5816978"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chủ</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69F97"/>
        </a:solidFill>
        <a:effectLst/>
      </p:bgPr>
    </p:bg>
    <p:spTree>
      <p:nvGrpSpPr>
        <p:cNvPr id="1" name=""/>
        <p:cNvGrpSpPr/>
        <p:nvPr/>
      </p:nvGrpSpPr>
      <p:grpSpPr>
        <a:xfrm>
          <a:off x="0" y="0"/>
          <a:ext cx="0" cy="0"/>
          <a:chOff x="0" y="0"/>
          <a:chExt cx="0" cy="0"/>
        </a:xfrm>
      </p:grpSpPr>
      <p:sp>
        <p:nvSpPr>
          <p:cNvPr id="2" name="Freeform 2"/>
          <p:cNvSpPr/>
          <p:nvPr/>
        </p:nvSpPr>
        <p:spPr>
          <a:xfrm>
            <a:off x="349734" y="3329720"/>
            <a:ext cx="4072913" cy="2500459"/>
          </a:xfrm>
          <a:custGeom>
            <a:avLst/>
            <a:gdLst/>
            <a:ahLst/>
            <a:cxnLst/>
            <a:rect l="l" t="t" r="r" b="b"/>
            <a:pathLst>
              <a:path w="4072913" h="2500459">
                <a:moveTo>
                  <a:pt x="0" y="0"/>
                </a:moveTo>
                <a:lnTo>
                  <a:pt x="4072913" y="0"/>
                </a:lnTo>
                <a:lnTo>
                  <a:pt x="4072913" y="2500459"/>
                </a:lnTo>
                <a:lnTo>
                  <a:pt x="0" y="2500459"/>
                </a:lnTo>
                <a:lnTo>
                  <a:pt x="0" y="0"/>
                </a:lnTo>
                <a:close/>
              </a:path>
            </a:pathLst>
          </a:custGeom>
          <a:blipFill>
            <a:blip r:embed="rId2"/>
            <a:stretch>
              <a:fillRect/>
            </a:stretch>
          </a:blipFill>
        </p:spPr>
        <p:txBody>
          <a:bodyPr/>
          <a:lstStyle/>
          <a:p>
            <a:endParaRPr lang="en-US"/>
          </a:p>
        </p:txBody>
      </p:sp>
      <p:sp>
        <p:nvSpPr>
          <p:cNvPr id="3" name="Freeform 3"/>
          <p:cNvSpPr/>
          <p:nvPr/>
        </p:nvSpPr>
        <p:spPr>
          <a:xfrm>
            <a:off x="4563876" y="3330433"/>
            <a:ext cx="4250781" cy="2500459"/>
          </a:xfrm>
          <a:custGeom>
            <a:avLst/>
            <a:gdLst/>
            <a:ahLst/>
            <a:cxnLst/>
            <a:rect l="l" t="t" r="r" b="b"/>
            <a:pathLst>
              <a:path w="4250781" h="2500459">
                <a:moveTo>
                  <a:pt x="0" y="0"/>
                </a:moveTo>
                <a:lnTo>
                  <a:pt x="4250782" y="0"/>
                </a:lnTo>
                <a:lnTo>
                  <a:pt x="4250782" y="2500460"/>
                </a:lnTo>
                <a:lnTo>
                  <a:pt x="0" y="2500460"/>
                </a:lnTo>
                <a:lnTo>
                  <a:pt x="0" y="0"/>
                </a:lnTo>
                <a:close/>
              </a:path>
            </a:pathLst>
          </a:custGeom>
          <a:blipFill>
            <a:blip r:embed="rId3"/>
            <a:stretch>
              <a:fillRect/>
            </a:stretch>
          </a:blipFill>
        </p:spPr>
        <p:txBody>
          <a:bodyPr/>
          <a:lstStyle/>
          <a:p>
            <a:endParaRPr lang="en-US"/>
          </a:p>
        </p:txBody>
      </p:sp>
      <p:sp>
        <p:nvSpPr>
          <p:cNvPr id="4" name="Freeform 4"/>
          <p:cNvSpPr/>
          <p:nvPr/>
        </p:nvSpPr>
        <p:spPr>
          <a:xfrm>
            <a:off x="8955887" y="3329720"/>
            <a:ext cx="4514819" cy="2500459"/>
          </a:xfrm>
          <a:custGeom>
            <a:avLst/>
            <a:gdLst/>
            <a:ahLst/>
            <a:cxnLst/>
            <a:rect l="l" t="t" r="r" b="b"/>
            <a:pathLst>
              <a:path w="4514819" h="2500459">
                <a:moveTo>
                  <a:pt x="0" y="0"/>
                </a:moveTo>
                <a:lnTo>
                  <a:pt x="4514819" y="0"/>
                </a:lnTo>
                <a:lnTo>
                  <a:pt x="4514819" y="2500459"/>
                </a:lnTo>
                <a:lnTo>
                  <a:pt x="0" y="2500459"/>
                </a:lnTo>
                <a:lnTo>
                  <a:pt x="0" y="0"/>
                </a:lnTo>
                <a:close/>
              </a:path>
            </a:pathLst>
          </a:custGeom>
          <a:blipFill>
            <a:blip r:embed="rId4"/>
            <a:stretch>
              <a:fillRect r="-5654"/>
            </a:stretch>
          </a:blipFill>
        </p:spPr>
        <p:txBody>
          <a:bodyPr/>
          <a:lstStyle/>
          <a:p>
            <a:endParaRPr lang="en-US"/>
          </a:p>
        </p:txBody>
      </p:sp>
      <p:sp>
        <p:nvSpPr>
          <p:cNvPr id="5" name="Freeform 5"/>
          <p:cNvSpPr/>
          <p:nvPr/>
        </p:nvSpPr>
        <p:spPr>
          <a:xfrm>
            <a:off x="4578705" y="6018143"/>
            <a:ext cx="4235953" cy="2194415"/>
          </a:xfrm>
          <a:custGeom>
            <a:avLst/>
            <a:gdLst/>
            <a:ahLst/>
            <a:cxnLst/>
            <a:rect l="l" t="t" r="r" b="b"/>
            <a:pathLst>
              <a:path w="4235953" h="2194415">
                <a:moveTo>
                  <a:pt x="0" y="0"/>
                </a:moveTo>
                <a:lnTo>
                  <a:pt x="4235953" y="0"/>
                </a:lnTo>
                <a:lnTo>
                  <a:pt x="4235953" y="2194414"/>
                </a:lnTo>
                <a:lnTo>
                  <a:pt x="0" y="2194414"/>
                </a:lnTo>
                <a:lnTo>
                  <a:pt x="0" y="0"/>
                </a:lnTo>
                <a:close/>
              </a:path>
            </a:pathLst>
          </a:custGeom>
          <a:blipFill>
            <a:blip r:embed="rId5"/>
            <a:stretch>
              <a:fillRect l="-787" t="-9039" r="-5335"/>
            </a:stretch>
          </a:blipFill>
        </p:spPr>
        <p:txBody>
          <a:bodyPr/>
          <a:lstStyle/>
          <a:p>
            <a:endParaRPr lang="en-US"/>
          </a:p>
        </p:txBody>
      </p:sp>
      <p:sp>
        <p:nvSpPr>
          <p:cNvPr id="6" name="Freeform 6"/>
          <p:cNvSpPr/>
          <p:nvPr/>
        </p:nvSpPr>
        <p:spPr>
          <a:xfrm>
            <a:off x="13610816" y="3329720"/>
            <a:ext cx="4417268" cy="2500459"/>
          </a:xfrm>
          <a:custGeom>
            <a:avLst/>
            <a:gdLst/>
            <a:ahLst/>
            <a:cxnLst/>
            <a:rect l="l" t="t" r="r" b="b"/>
            <a:pathLst>
              <a:path w="4417268" h="2500459">
                <a:moveTo>
                  <a:pt x="0" y="0"/>
                </a:moveTo>
                <a:lnTo>
                  <a:pt x="4417268" y="0"/>
                </a:lnTo>
                <a:lnTo>
                  <a:pt x="4417268" y="2500459"/>
                </a:lnTo>
                <a:lnTo>
                  <a:pt x="0" y="2500459"/>
                </a:lnTo>
                <a:lnTo>
                  <a:pt x="0" y="0"/>
                </a:lnTo>
                <a:close/>
              </a:path>
            </a:pathLst>
          </a:custGeom>
          <a:blipFill>
            <a:blip r:embed="rId6"/>
            <a:stretch>
              <a:fillRect t="-1292" r="-7914" b="-1292"/>
            </a:stretch>
          </a:blipFill>
        </p:spPr>
        <p:txBody>
          <a:bodyPr/>
          <a:lstStyle/>
          <a:p>
            <a:endParaRPr lang="en-US"/>
          </a:p>
        </p:txBody>
      </p:sp>
      <p:sp>
        <p:nvSpPr>
          <p:cNvPr id="7" name="Freeform 7"/>
          <p:cNvSpPr/>
          <p:nvPr/>
        </p:nvSpPr>
        <p:spPr>
          <a:xfrm>
            <a:off x="289444" y="6017429"/>
            <a:ext cx="4133203" cy="2194415"/>
          </a:xfrm>
          <a:custGeom>
            <a:avLst/>
            <a:gdLst/>
            <a:ahLst/>
            <a:cxnLst/>
            <a:rect l="l" t="t" r="r" b="b"/>
            <a:pathLst>
              <a:path w="4133203" h="2194415">
                <a:moveTo>
                  <a:pt x="0" y="0"/>
                </a:moveTo>
                <a:lnTo>
                  <a:pt x="4133203" y="0"/>
                </a:lnTo>
                <a:lnTo>
                  <a:pt x="4133203" y="2194415"/>
                </a:lnTo>
                <a:lnTo>
                  <a:pt x="0" y="2194415"/>
                </a:lnTo>
                <a:lnTo>
                  <a:pt x="0" y="0"/>
                </a:lnTo>
                <a:close/>
              </a:path>
            </a:pathLst>
          </a:custGeom>
          <a:blipFill>
            <a:blip r:embed="rId7"/>
            <a:stretch>
              <a:fillRect t="-747" r="-6008" b="-747"/>
            </a:stretch>
          </a:blipFill>
        </p:spPr>
        <p:txBody>
          <a:bodyPr/>
          <a:lstStyle/>
          <a:p>
            <a:endParaRPr lang="en-US"/>
          </a:p>
        </p:txBody>
      </p:sp>
      <p:sp>
        <p:nvSpPr>
          <p:cNvPr id="8" name="TextBox 8"/>
          <p:cNvSpPr txBox="1"/>
          <p:nvPr/>
        </p:nvSpPr>
        <p:spPr>
          <a:xfrm>
            <a:off x="2100155" y="303397"/>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Kết quả nghiên cứu</a:t>
            </a:r>
          </a:p>
        </p:txBody>
      </p:sp>
      <p:grpSp>
        <p:nvGrpSpPr>
          <p:cNvPr id="9" name="Group 9"/>
          <p:cNvGrpSpPr/>
          <p:nvPr/>
        </p:nvGrpSpPr>
        <p:grpSpPr>
          <a:xfrm>
            <a:off x="1028700" y="1513072"/>
            <a:ext cx="16269950" cy="2108231"/>
            <a:chOff x="0" y="0"/>
            <a:chExt cx="21693267" cy="2810975"/>
          </a:xfrm>
        </p:grpSpPr>
        <p:sp>
          <p:nvSpPr>
            <p:cNvPr id="10" name="TextBox 10"/>
            <p:cNvSpPr txBox="1"/>
            <p:nvPr/>
          </p:nvSpPr>
          <p:spPr>
            <a:xfrm>
              <a:off x="0" y="852000"/>
              <a:ext cx="21693267" cy="19589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Mô tả giao diện trang đặc sản nổi bật: gồm nhiều loại sản phẩm như các loại thực phẩm, nước uống và thông tin chi tiết về số sao đánh giá sản phẩm, giá tiền của từng loại.</a:t>
              </a:r>
            </a:p>
            <a:p>
              <a:pPr algn="just">
                <a:lnSpc>
                  <a:spcPts val="3900"/>
                </a:lnSpc>
              </a:pPr>
              <a:endParaRPr lang="en-US" sz="3000">
                <a:solidFill>
                  <a:srgbClr val="000000"/>
                </a:solidFill>
                <a:latin typeface="Muli"/>
                <a:ea typeface="Muli"/>
                <a:cs typeface="Muli"/>
                <a:sym typeface="Muli"/>
              </a:endParaRPr>
            </a:p>
          </p:txBody>
        </p:sp>
        <p:sp>
          <p:nvSpPr>
            <p:cNvPr id="11" name="TextBox 11"/>
            <p:cNvSpPr txBox="1"/>
            <p:nvPr/>
          </p:nvSpPr>
          <p:spPr>
            <a:xfrm>
              <a:off x="0" y="-38100"/>
              <a:ext cx="10091404" cy="740834"/>
            </a:xfrm>
            <a:prstGeom prst="rect">
              <a:avLst/>
            </a:prstGeom>
          </p:spPr>
          <p:txBody>
            <a:bodyPr lIns="0" tIns="0" rIns="0" bIns="0" rtlCol="0" anchor="t">
              <a:spAutoFit/>
            </a:bodyPr>
            <a:lstStyle/>
            <a:p>
              <a:pPr algn="l">
                <a:lnSpc>
                  <a:spcPts val="4549"/>
                </a:lnSpc>
                <a:spcBef>
                  <a:spcPct val="0"/>
                </a:spcBef>
              </a:pPr>
              <a:r>
                <a:rPr lang="en-US" sz="3499" b="1">
                  <a:solidFill>
                    <a:srgbClr val="000000"/>
                  </a:solidFill>
                  <a:latin typeface="Dancing Script Bold"/>
                  <a:ea typeface="Dancing Script Bold"/>
                  <a:cs typeface="Dancing Script Bold"/>
                  <a:sym typeface="Dancing Script Bold"/>
                </a:rPr>
                <a:t>Giao diện website:</a:t>
              </a:r>
            </a:p>
          </p:txBody>
        </p:sp>
      </p:grpSp>
      <p:sp>
        <p:nvSpPr>
          <p:cNvPr id="12" name="TextBox 12"/>
          <p:cNvSpPr txBox="1"/>
          <p:nvPr/>
        </p:nvSpPr>
        <p:spPr>
          <a:xfrm>
            <a:off x="6235511" y="8512841"/>
            <a:ext cx="5816978"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đặc sản nổi bật</a:t>
            </a:r>
          </a:p>
        </p:txBody>
      </p:sp>
      <p:sp>
        <p:nvSpPr>
          <p:cNvPr id="13" name="Freeform 13"/>
          <p:cNvSpPr/>
          <p:nvPr/>
        </p:nvSpPr>
        <p:spPr>
          <a:xfrm>
            <a:off x="13610816" y="6017429"/>
            <a:ext cx="4417268" cy="2157745"/>
          </a:xfrm>
          <a:custGeom>
            <a:avLst/>
            <a:gdLst/>
            <a:ahLst/>
            <a:cxnLst/>
            <a:rect l="l" t="t" r="r" b="b"/>
            <a:pathLst>
              <a:path w="4417268" h="2157745">
                <a:moveTo>
                  <a:pt x="0" y="0"/>
                </a:moveTo>
                <a:lnTo>
                  <a:pt x="4417268" y="0"/>
                </a:lnTo>
                <a:lnTo>
                  <a:pt x="4417268" y="2157745"/>
                </a:lnTo>
                <a:lnTo>
                  <a:pt x="0" y="2157745"/>
                </a:lnTo>
                <a:lnTo>
                  <a:pt x="0" y="0"/>
                </a:lnTo>
                <a:close/>
              </a:path>
            </a:pathLst>
          </a:custGeom>
          <a:blipFill>
            <a:blip r:embed="rId8"/>
            <a:stretch>
              <a:fillRect t="-5684" r="-4469" b="-5684"/>
            </a:stretch>
          </a:blipFill>
        </p:spPr>
        <p:txBody>
          <a:bodyPr/>
          <a:lstStyle/>
          <a:p>
            <a:endParaRPr lang="en-US"/>
          </a:p>
        </p:txBody>
      </p:sp>
      <p:sp>
        <p:nvSpPr>
          <p:cNvPr id="14" name="Freeform 14"/>
          <p:cNvSpPr/>
          <p:nvPr/>
        </p:nvSpPr>
        <p:spPr>
          <a:xfrm>
            <a:off x="8968261" y="6018143"/>
            <a:ext cx="4502445" cy="2157745"/>
          </a:xfrm>
          <a:custGeom>
            <a:avLst/>
            <a:gdLst/>
            <a:ahLst/>
            <a:cxnLst/>
            <a:rect l="l" t="t" r="r" b="b"/>
            <a:pathLst>
              <a:path w="4502445" h="2157745">
                <a:moveTo>
                  <a:pt x="0" y="0"/>
                </a:moveTo>
                <a:lnTo>
                  <a:pt x="4502445" y="0"/>
                </a:lnTo>
                <a:lnTo>
                  <a:pt x="4502445" y="2157745"/>
                </a:lnTo>
                <a:lnTo>
                  <a:pt x="0" y="2157745"/>
                </a:lnTo>
                <a:lnTo>
                  <a:pt x="0" y="0"/>
                </a:lnTo>
                <a:close/>
              </a:path>
            </a:pathLst>
          </a:custGeom>
          <a:blipFill>
            <a:blip r:embed="rId9"/>
            <a:stretch>
              <a:fillRect t="-5684" b="-5684"/>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Freeform 2"/>
          <p:cNvSpPr/>
          <p:nvPr/>
        </p:nvSpPr>
        <p:spPr>
          <a:xfrm>
            <a:off x="4833378" y="1748057"/>
            <a:ext cx="4202416" cy="2061082"/>
          </a:xfrm>
          <a:custGeom>
            <a:avLst/>
            <a:gdLst/>
            <a:ahLst/>
            <a:cxnLst/>
            <a:rect l="l" t="t" r="r" b="b"/>
            <a:pathLst>
              <a:path w="4202416" h="2061082">
                <a:moveTo>
                  <a:pt x="0" y="0"/>
                </a:moveTo>
                <a:lnTo>
                  <a:pt x="4202416" y="0"/>
                </a:lnTo>
                <a:lnTo>
                  <a:pt x="4202416" y="2061081"/>
                </a:lnTo>
                <a:lnTo>
                  <a:pt x="0" y="2061081"/>
                </a:lnTo>
                <a:lnTo>
                  <a:pt x="0" y="0"/>
                </a:lnTo>
                <a:close/>
              </a:path>
            </a:pathLst>
          </a:custGeom>
          <a:blipFill>
            <a:blip r:embed="rId2"/>
            <a:stretch>
              <a:fillRect t="-4380" b="-4380"/>
            </a:stretch>
          </a:blipFill>
        </p:spPr>
        <p:txBody>
          <a:bodyPr/>
          <a:lstStyle/>
          <a:p>
            <a:endParaRPr lang="en-US"/>
          </a:p>
        </p:txBody>
      </p:sp>
      <p:sp>
        <p:nvSpPr>
          <p:cNvPr id="3" name="Freeform 3"/>
          <p:cNvSpPr/>
          <p:nvPr/>
        </p:nvSpPr>
        <p:spPr>
          <a:xfrm>
            <a:off x="9144000" y="1719787"/>
            <a:ext cx="4251244" cy="2080724"/>
          </a:xfrm>
          <a:custGeom>
            <a:avLst/>
            <a:gdLst/>
            <a:ahLst/>
            <a:cxnLst/>
            <a:rect l="l" t="t" r="r" b="b"/>
            <a:pathLst>
              <a:path w="4251244" h="2080724">
                <a:moveTo>
                  <a:pt x="0" y="0"/>
                </a:moveTo>
                <a:lnTo>
                  <a:pt x="4251244" y="0"/>
                </a:lnTo>
                <a:lnTo>
                  <a:pt x="4251244" y="2080724"/>
                </a:lnTo>
                <a:lnTo>
                  <a:pt x="0" y="2080724"/>
                </a:lnTo>
                <a:lnTo>
                  <a:pt x="0" y="0"/>
                </a:lnTo>
                <a:close/>
              </a:path>
            </a:pathLst>
          </a:custGeom>
          <a:blipFill>
            <a:blip r:embed="rId3"/>
            <a:stretch>
              <a:fillRect t="-1824" r="-520" b="-1824"/>
            </a:stretch>
          </a:blipFill>
        </p:spPr>
        <p:txBody>
          <a:bodyPr/>
          <a:lstStyle/>
          <a:p>
            <a:endParaRPr lang="en-US"/>
          </a:p>
        </p:txBody>
      </p:sp>
      <p:sp>
        <p:nvSpPr>
          <p:cNvPr id="4" name="Freeform 4"/>
          <p:cNvSpPr/>
          <p:nvPr/>
        </p:nvSpPr>
        <p:spPr>
          <a:xfrm>
            <a:off x="13519915" y="1728414"/>
            <a:ext cx="4354953" cy="2080724"/>
          </a:xfrm>
          <a:custGeom>
            <a:avLst/>
            <a:gdLst/>
            <a:ahLst/>
            <a:cxnLst/>
            <a:rect l="l" t="t" r="r" b="b"/>
            <a:pathLst>
              <a:path w="4354953" h="2080724">
                <a:moveTo>
                  <a:pt x="0" y="0"/>
                </a:moveTo>
                <a:lnTo>
                  <a:pt x="4354953" y="0"/>
                </a:lnTo>
                <a:lnTo>
                  <a:pt x="4354953" y="2080724"/>
                </a:lnTo>
                <a:lnTo>
                  <a:pt x="0" y="2080724"/>
                </a:lnTo>
                <a:lnTo>
                  <a:pt x="0" y="0"/>
                </a:lnTo>
                <a:close/>
              </a:path>
            </a:pathLst>
          </a:custGeom>
          <a:blipFill>
            <a:blip r:embed="rId4"/>
            <a:stretch>
              <a:fillRect t="-5158" b="-5158"/>
            </a:stretch>
          </a:blipFill>
        </p:spPr>
        <p:txBody>
          <a:bodyPr/>
          <a:lstStyle/>
          <a:p>
            <a:endParaRPr lang="en-US"/>
          </a:p>
        </p:txBody>
      </p:sp>
      <p:sp>
        <p:nvSpPr>
          <p:cNvPr id="5" name="Freeform 5"/>
          <p:cNvSpPr/>
          <p:nvPr/>
        </p:nvSpPr>
        <p:spPr>
          <a:xfrm>
            <a:off x="351130" y="1771105"/>
            <a:ext cx="4354953" cy="2038033"/>
          </a:xfrm>
          <a:custGeom>
            <a:avLst/>
            <a:gdLst/>
            <a:ahLst/>
            <a:cxnLst/>
            <a:rect l="l" t="t" r="r" b="b"/>
            <a:pathLst>
              <a:path w="4354953" h="2038033">
                <a:moveTo>
                  <a:pt x="0" y="0"/>
                </a:moveTo>
                <a:lnTo>
                  <a:pt x="4354953" y="0"/>
                </a:lnTo>
                <a:lnTo>
                  <a:pt x="4354953" y="2038033"/>
                </a:lnTo>
                <a:lnTo>
                  <a:pt x="0" y="2038033"/>
                </a:lnTo>
                <a:lnTo>
                  <a:pt x="0" y="0"/>
                </a:lnTo>
                <a:close/>
              </a:path>
            </a:pathLst>
          </a:custGeom>
          <a:blipFill>
            <a:blip r:embed="rId5"/>
            <a:stretch>
              <a:fillRect t="-5684" b="-5684"/>
            </a:stretch>
          </a:blipFill>
        </p:spPr>
        <p:txBody>
          <a:bodyPr/>
          <a:lstStyle/>
          <a:p>
            <a:endParaRPr lang="en-US"/>
          </a:p>
        </p:txBody>
      </p:sp>
      <p:sp>
        <p:nvSpPr>
          <p:cNvPr id="6" name="TextBox 6"/>
          <p:cNvSpPr txBox="1"/>
          <p:nvPr/>
        </p:nvSpPr>
        <p:spPr>
          <a:xfrm>
            <a:off x="2100155" y="303397"/>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Kết quả nghiên cứu</a:t>
            </a:r>
          </a:p>
        </p:txBody>
      </p:sp>
      <p:sp>
        <p:nvSpPr>
          <p:cNvPr id="7" name="TextBox 7"/>
          <p:cNvSpPr txBox="1"/>
          <p:nvPr/>
        </p:nvSpPr>
        <p:spPr>
          <a:xfrm>
            <a:off x="6313871" y="8697187"/>
            <a:ext cx="5816978"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đặc sản nổi bật</a:t>
            </a:r>
          </a:p>
        </p:txBody>
      </p:sp>
      <p:sp>
        <p:nvSpPr>
          <p:cNvPr id="8" name="Freeform 8"/>
          <p:cNvSpPr/>
          <p:nvPr/>
        </p:nvSpPr>
        <p:spPr>
          <a:xfrm>
            <a:off x="351130" y="4047263"/>
            <a:ext cx="4354953" cy="2080805"/>
          </a:xfrm>
          <a:custGeom>
            <a:avLst/>
            <a:gdLst/>
            <a:ahLst/>
            <a:cxnLst/>
            <a:rect l="l" t="t" r="r" b="b"/>
            <a:pathLst>
              <a:path w="4354953" h="2080805">
                <a:moveTo>
                  <a:pt x="0" y="0"/>
                </a:moveTo>
                <a:lnTo>
                  <a:pt x="4354953" y="0"/>
                </a:lnTo>
                <a:lnTo>
                  <a:pt x="4354953" y="2080806"/>
                </a:lnTo>
                <a:lnTo>
                  <a:pt x="0" y="2080806"/>
                </a:lnTo>
                <a:lnTo>
                  <a:pt x="0" y="0"/>
                </a:lnTo>
                <a:close/>
              </a:path>
            </a:pathLst>
          </a:custGeom>
          <a:blipFill>
            <a:blip r:embed="rId6"/>
            <a:stretch>
              <a:fillRect t="-5684" r="-1034" b="-5684"/>
            </a:stretch>
          </a:blipFill>
        </p:spPr>
        <p:txBody>
          <a:bodyPr/>
          <a:lstStyle/>
          <a:p>
            <a:endParaRPr lang="en-US"/>
          </a:p>
        </p:txBody>
      </p:sp>
      <p:sp>
        <p:nvSpPr>
          <p:cNvPr id="9" name="Freeform 9"/>
          <p:cNvSpPr/>
          <p:nvPr/>
        </p:nvSpPr>
        <p:spPr>
          <a:xfrm>
            <a:off x="4833378" y="4047263"/>
            <a:ext cx="4266081" cy="2080805"/>
          </a:xfrm>
          <a:custGeom>
            <a:avLst/>
            <a:gdLst/>
            <a:ahLst/>
            <a:cxnLst/>
            <a:rect l="l" t="t" r="r" b="b"/>
            <a:pathLst>
              <a:path w="4266081" h="2080805">
                <a:moveTo>
                  <a:pt x="0" y="0"/>
                </a:moveTo>
                <a:lnTo>
                  <a:pt x="4266081" y="0"/>
                </a:lnTo>
                <a:lnTo>
                  <a:pt x="4266081" y="2080806"/>
                </a:lnTo>
                <a:lnTo>
                  <a:pt x="0" y="2080806"/>
                </a:lnTo>
                <a:lnTo>
                  <a:pt x="0" y="0"/>
                </a:lnTo>
                <a:close/>
              </a:path>
            </a:pathLst>
          </a:custGeom>
          <a:blipFill>
            <a:blip r:embed="rId7"/>
            <a:stretch>
              <a:fillRect t="-5684" b="-5684"/>
            </a:stretch>
          </a:blipFill>
        </p:spPr>
        <p:txBody>
          <a:bodyPr/>
          <a:lstStyle/>
          <a:p>
            <a:endParaRPr lang="en-US"/>
          </a:p>
        </p:txBody>
      </p:sp>
      <p:sp>
        <p:nvSpPr>
          <p:cNvPr id="10" name="Freeform 10"/>
          <p:cNvSpPr/>
          <p:nvPr/>
        </p:nvSpPr>
        <p:spPr>
          <a:xfrm>
            <a:off x="9239822" y="4047263"/>
            <a:ext cx="4251244" cy="2117253"/>
          </a:xfrm>
          <a:custGeom>
            <a:avLst/>
            <a:gdLst/>
            <a:ahLst/>
            <a:cxnLst/>
            <a:rect l="l" t="t" r="r" b="b"/>
            <a:pathLst>
              <a:path w="4251244" h="2117253">
                <a:moveTo>
                  <a:pt x="0" y="0"/>
                </a:moveTo>
                <a:lnTo>
                  <a:pt x="4251243" y="0"/>
                </a:lnTo>
                <a:lnTo>
                  <a:pt x="4251243" y="2117253"/>
                </a:lnTo>
                <a:lnTo>
                  <a:pt x="0" y="2117253"/>
                </a:lnTo>
                <a:lnTo>
                  <a:pt x="0" y="0"/>
                </a:lnTo>
                <a:close/>
              </a:path>
            </a:pathLst>
          </a:custGeom>
          <a:blipFill>
            <a:blip r:embed="rId8"/>
            <a:stretch>
              <a:fillRect t="-2555" b="-2555"/>
            </a:stretch>
          </a:blipFill>
        </p:spPr>
        <p:txBody>
          <a:bodyPr/>
          <a:lstStyle/>
          <a:p>
            <a:endParaRPr lang="en-US"/>
          </a:p>
        </p:txBody>
      </p:sp>
      <p:sp>
        <p:nvSpPr>
          <p:cNvPr id="11" name="Freeform 11"/>
          <p:cNvSpPr/>
          <p:nvPr/>
        </p:nvSpPr>
        <p:spPr>
          <a:xfrm>
            <a:off x="4814167" y="6366194"/>
            <a:ext cx="4266081" cy="1980222"/>
          </a:xfrm>
          <a:custGeom>
            <a:avLst/>
            <a:gdLst/>
            <a:ahLst/>
            <a:cxnLst/>
            <a:rect l="l" t="t" r="r" b="b"/>
            <a:pathLst>
              <a:path w="4266081" h="1980222">
                <a:moveTo>
                  <a:pt x="0" y="0"/>
                </a:moveTo>
                <a:lnTo>
                  <a:pt x="4266081" y="0"/>
                </a:lnTo>
                <a:lnTo>
                  <a:pt x="4266081" y="1980221"/>
                </a:lnTo>
                <a:lnTo>
                  <a:pt x="0" y="1980221"/>
                </a:lnTo>
                <a:lnTo>
                  <a:pt x="0" y="0"/>
                </a:lnTo>
                <a:close/>
              </a:path>
            </a:pathLst>
          </a:custGeom>
          <a:blipFill>
            <a:blip r:embed="rId9"/>
            <a:stretch>
              <a:fillRect l="-3003" t="-5684" b="-26202"/>
            </a:stretch>
          </a:blipFill>
        </p:spPr>
        <p:txBody>
          <a:bodyPr/>
          <a:lstStyle/>
          <a:p>
            <a:endParaRPr lang="en-US"/>
          </a:p>
        </p:txBody>
      </p:sp>
      <p:sp>
        <p:nvSpPr>
          <p:cNvPr id="12" name="Freeform 12"/>
          <p:cNvSpPr/>
          <p:nvPr/>
        </p:nvSpPr>
        <p:spPr>
          <a:xfrm>
            <a:off x="331918" y="6366194"/>
            <a:ext cx="4354953" cy="1980222"/>
          </a:xfrm>
          <a:custGeom>
            <a:avLst/>
            <a:gdLst/>
            <a:ahLst/>
            <a:cxnLst/>
            <a:rect l="l" t="t" r="r" b="b"/>
            <a:pathLst>
              <a:path w="4354953" h="1980222">
                <a:moveTo>
                  <a:pt x="0" y="0"/>
                </a:moveTo>
                <a:lnTo>
                  <a:pt x="4354953" y="0"/>
                </a:lnTo>
                <a:lnTo>
                  <a:pt x="4354953" y="1980221"/>
                </a:lnTo>
                <a:lnTo>
                  <a:pt x="0" y="1980221"/>
                </a:lnTo>
                <a:lnTo>
                  <a:pt x="0" y="0"/>
                </a:lnTo>
                <a:close/>
              </a:path>
            </a:pathLst>
          </a:custGeom>
          <a:blipFill>
            <a:blip r:embed="rId10"/>
            <a:stretch>
              <a:fillRect l="-2630" t="-2759" b="-8401"/>
            </a:stretch>
          </a:blipFill>
        </p:spPr>
        <p:txBody>
          <a:bodyPr/>
          <a:lstStyle/>
          <a:p>
            <a:endParaRPr lang="en-US"/>
          </a:p>
        </p:txBody>
      </p:sp>
      <p:sp>
        <p:nvSpPr>
          <p:cNvPr id="13" name="Freeform 13"/>
          <p:cNvSpPr/>
          <p:nvPr/>
        </p:nvSpPr>
        <p:spPr>
          <a:xfrm>
            <a:off x="13648859" y="4066410"/>
            <a:ext cx="4321831" cy="2098106"/>
          </a:xfrm>
          <a:custGeom>
            <a:avLst/>
            <a:gdLst/>
            <a:ahLst/>
            <a:cxnLst/>
            <a:rect l="l" t="t" r="r" b="b"/>
            <a:pathLst>
              <a:path w="4321831" h="2098106">
                <a:moveTo>
                  <a:pt x="0" y="0"/>
                </a:moveTo>
                <a:lnTo>
                  <a:pt x="4321831" y="0"/>
                </a:lnTo>
                <a:lnTo>
                  <a:pt x="4321831" y="2098106"/>
                </a:lnTo>
                <a:lnTo>
                  <a:pt x="0" y="2098106"/>
                </a:lnTo>
                <a:lnTo>
                  <a:pt x="0" y="0"/>
                </a:lnTo>
                <a:close/>
              </a:path>
            </a:pathLst>
          </a:custGeom>
          <a:blipFill>
            <a:blip r:embed="rId11"/>
            <a:stretch>
              <a:fillRect t="-8617" r="-584" b="-2172"/>
            </a:stretch>
          </a:blipFill>
        </p:spPr>
        <p:txBody>
          <a:bodyPr/>
          <a:lstStyle/>
          <a:p>
            <a:endParaRPr lang="en-US"/>
          </a:p>
        </p:txBody>
      </p:sp>
      <p:sp>
        <p:nvSpPr>
          <p:cNvPr id="14" name="Freeform 14"/>
          <p:cNvSpPr/>
          <p:nvPr/>
        </p:nvSpPr>
        <p:spPr>
          <a:xfrm>
            <a:off x="13703540" y="6366194"/>
            <a:ext cx="4267149" cy="1978120"/>
          </a:xfrm>
          <a:custGeom>
            <a:avLst/>
            <a:gdLst/>
            <a:ahLst/>
            <a:cxnLst/>
            <a:rect l="l" t="t" r="r" b="b"/>
            <a:pathLst>
              <a:path w="4267149" h="1978120">
                <a:moveTo>
                  <a:pt x="0" y="0"/>
                </a:moveTo>
                <a:lnTo>
                  <a:pt x="4267150" y="0"/>
                </a:lnTo>
                <a:lnTo>
                  <a:pt x="4267150" y="1978120"/>
                </a:lnTo>
                <a:lnTo>
                  <a:pt x="0" y="1978120"/>
                </a:lnTo>
                <a:lnTo>
                  <a:pt x="0" y="0"/>
                </a:lnTo>
                <a:close/>
              </a:path>
            </a:pathLst>
          </a:custGeom>
          <a:blipFill>
            <a:blip r:embed="rId12"/>
            <a:stretch>
              <a:fillRect t="-9441" b="-6439"/>
            </a:stretch>
          </a:blipFill>
        </p:spPr>
        <p:txBody>
          <a:bodyPr/>
          <a:lstStyle/>
          <a:p>
            <a:endParaRPr lang="en-US"/>
          </a:p>
        </p:txBody>
      </p:sp>
      <p:sp>
        <p:nvSpPr>
          <p:cNvPr id="15" name="Freeform 15"/>
          <p:cNvSpPr/>
          <p:nvPr/>
        </p:nvSpPr>
        <p:spPr>
          <a:xfrm>
            <a:off x="9291834" y="6366194"/>
            <a:ext cx="4199232" cy="1980222"/>
          </a:xfrm>
          <a:custGeom>
            <a:avLst/>
            <a:gdLst/>
            <a:ahLst/>
            <a:cxnLst/>
            <a:rect l="l" t="t" r="r" b="b"/>
            <a:pathLst>
              <a:path w="4199232" h="1980222">
                <a:moveTo>
                  <a:pt x="0" y="0"/>
                </a:moveTo>
                <a:lnTo>
                  <a:pt x="4199231" y="0"/>
                </a:lnTo>
                <a:lnTo>
                  <a:pt x="4199231" y="1980221"/>
                </a:lnTo>
                <a:lnTo>
                  <a:pt x="0" y="1980221"/>
                </a:lnTo>
                <a:lnTo>
                  <a:pt x="0" y="0"/>
                </a:lnTo>
                <a:close/>
              </a:path>
            </a:pathLst>
          </a:custGeom>
          <a:blipFill>
            <a:blip r:embed="rId13"/>
            <a:stretch>
              <a:fillRect t="-4915" b="-7611"/>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Freeform 2"/>
          <p:cNvSpPr/>
          <p:nvPr/>
        </p:nvSpPr>
        <p:spPr>
          <a:xfrm>
            <a:off x="906736" y="1851282"/>
            <a:ext cx="5571106" cy="2838110"/>
          </a:xfrm>
          <a:custGeom>
            <a:avLst/>
            <a:gdLst/>
            <a:ahLst/>
            <a:cxnLst/>
            <a:rect l="l" t="t" r="r" b="b"/>
            <a:pathLst>
              <a:path w="5571106" h="2838110">
                <a:moveTo>
                  <a:pt x="0" y="0"/>
                </a:moveTo>
                <a:lnTo>
                  <a:pt x="5571106" y="0"/>
                </a:lnTo>
                <a:lnTo>
                  <a:pt x="5571106" y="2838110"/>
                </a:lnTo>
                <a:lnTo>
                  <a:pt x="0" y="2838110"/>
                </a:lnTo>
                <a:lnTo>
                  <a:pt x="0" y="0"/>
                </a:lnTo>
                <a:close/>
              </a:path>
            </a:pathLst>
          </a:custGeom>
          <a:blipFill>
            <a:blip r:embed="rId2"/>
            <a:stretch>
              <a:fillRect/>
            </a:stretch>
          </a:blipFill>
        </p:spPr>
        <p:txBody>
          <a:bodyPr/>
          <a:lstStyle/>
          <a:p>
            <a:endParaRPr lang="en-US"/>
          </a:p>
        </p:txBody>
      </p:sp>
      <p:sp>
        <p:nvSpPr>
          <p:cNvPr id="3" name="Freeform 3"/>
          <p:cNvSpPr/>
          <p:nvPr/>
        </p:nvSpPr>
        <p:spPr>
          <a:xfrm>
            <a:off x="6725229" y="1822543"/>
            <a:ext cx="5313807" cy="2866850"/>
          </a:xfrm>
          <a:custGeom>
            <a:avLst/>
            <a:gdLst/>
            <a:ahLst/>
            <a:cxnLst/>
            <a:rect l="l" t="t" r="r" b="b"/>
            <a:pathLst>
              <a:path w="5313807" h="2866850">
                <a:moveTo>
                  <a:pt x="0" y="0"/>
                </a:moveTo>
                <a:lnTo>
                  <a:pt x="5313807" y="0"/>
                </a:lnTo>
                <a:lnTo>
                  <a:pt x="5313807" y="2866849"/>
                </a:lnTo>
                <a:lnTo>
                  <a:pt x="0" y="2866849"/>
                </a:lnTo>
                <a:lnTo>
                  <a:pt x="0" y="0"/>
                </a:lnTo>
                <a:close/>
              </a:path>
            </a:pathLst>
          </a:custGeom>
          <a:blipFill>
            <a:blip r:embed="rId3"/>
            <a:stretch>
              <a:fillRect/>
            </a:stretch>
          </a:blipFill>
        </p:spPr>
        <p:txBody>
          <a:bodyPr/>
          <a:lstStyle/>
          <a:p>
            <a:endParaRPr lang="en-US"/>
          </a:p>
        </p:txBody>
      </p:sp>
      <p:sp>
        <p:nvSpPr>
          <p:cNvPr id="4" name="Freeform 4"/>
          <p:cNvSpPr/>
          <p:nvPr/>
        </p:nvSpPr>
        <p:spPr>
          <a:xfrm>
            <a:off x="12285828" y="1793803"/>
            <a:ext cx="5402909" cy="2866850"/>
          </a:xfrm>
          <a:custGeom>
            <a:avLst/>
            <a:gdLst/>
            <a:ahLst/>
            <a:cxnLst/>
            <a:rect l="l" t="t" r="r" b="b"/>
            <a:pathLst>
              <a:path w="5402909" h="2866850">
                <a:moveTo>
                  <a:pt x="0" y="0"/>
                </a:moveTo>
                <a:lnTo>
                  <a:pt x="5402909" y="0"/>
                </a:lnTo>
                <a:lnTo>
                  <a:pt x="5402909" y="2866850"/>
                </a:lnTo>
                <a:lnTo>
                  <a:pt x="0" y="286685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282047" y="54567"/>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Kết quả nghiên cứu</a:t>
            </a:r>
          </a:p>
        </p:txBody>
      </p:sp>
      <p:sp>
        <p:nvSpPr>
          <p:cNvPr id="6" name="TextBox 6"/>
          <p:cNvSpPr txBox="1"/>
          <p:nvPr/>
        </p:nvSpPr>
        <p:spPr>
          <a:xfrm>
            <a:off x="6477842" y="5105400"/>
            <a:ext cx="5816978" cy="565150"/>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Dancing Script"/>
                <a:ea typeface="Dancing Script"/>
                <a:cs typeface="Dancing Script"/>
                <a:sym typeface="Dancing Script"/>
              </a:rPr>
              <a:t>Giao diện trang đặc sản nổi bật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69F97"/>
        </a:solidFill>
        <a:effectLst/>
      </p:bgPr>
    </p:bg>
    <p:spTree>
      <p:nvGrpSpPr>
        <p:cNvPr id="1" name=""/>
        <p:cNvGrpSpPr/>
        <p:nvPr/>
      </p:nvGrpSpPr>
      <p:grpSpPr>
        <a:xfrm>
          <a:off x="0" y="0"/>
          <a:ext cx="0" cy="0"/>
          <a:chOff x="0" y="0"/>
          <a:chExt cx="0" cy="0"/>
        </a:xfrm>
      </p:grpSpPr>
      <p:sp>
        <p:nvSpPr>
          <p:cNvPr id="2" name="Freeform 2"/>
          <p:cNvSpPr/>
          <p:nvPr/>
        </p:nvSpPr>
        <p:spPr>
          <a:xfrm>
            <a:off x="989350" y="2677928"/>
            <a:ext cx="4983945" cy="2686658"/>
          </a:xfrm>
          <a:custGeom>
            <a:avLst/>
            <a:gdLst/>
            <a:ahLst/>
            <a:cxnLst/>
            <a:rect l="l" t="t" r="r" b="b"/>
            <a:pathLst>
              <a:path w="4983945" h="2686658">
                <a:moveTo>
                  <a:pt x="0" y="0"/>
                </a:moveTo>
                <a:lnTo>
                  <a:pt x="4983945" y="0"/>
                </a:lnTo>
                <a:lnTo>
                  <a:pt x="4983945" y="2686658"/>
                </a:lnTo>
                <a:lnTo>
                  <a:pt x="0" y="2686658"/>
                </a:lnTo>
                <a:lnTo>
                  <a:pt x="0" y="0"/>
                </a:lnTo>
                <a:close/>
              </a:path>
            </a:pathLst>
          </a:custGeom>
          <a:blipFill>
            <a:blip r:embed="rId2"/>
            <a:stretch>
              <a:fillRect/>
            </a:stretch>
          </a:blipFill>
        </p:spPr>
        <p:txBody>
          <a:bodyPr/>
          <a:lstStyle/>
          <a:p>
            <a:endParaRPr lang="en-US"/>
          </a:p>
        </p:txBody>
      </p:sp>
      <p:sp>
        <p:nvSpPr>
          <p:cNvPr id="3" name="Freeform 3"/>
          <p:cNvSpPr/>
          <p:nvPr/>
        </p:nvSpPr>
        <p:spPr>
          <a:xfrm>
            <a:off x="6919361" y="2677928"/>
            <a:ext cx="4333755" cy="2686658"/>
          </a:xfrm>
          <a:custGeom>
            <a:avLst/>
            <a:gdLst/>
            <a:ahLst/>
            <a:cxnLst/>
            <a:rect l="l" t="t" r="r" b="b"/>
            <a:pathLst>
              <a:path w="4333755" h="2686658">
                <a:moveTo>
                  <a:pt x="0" y="0"/>
                </a:moveTo>
                <a:lnTo>
                  <a:pt x="4333755" y="0"/>
                </a:lnTo>
                <a:lnTo>
                  <a:pt x="4333755" y="2686658"/>
                </a:lnTo>
                <a:lnTo>
                  <a:pt x="0" y="2686658"/>
                </a:lnTo>
                <a:lnTo>
                  <a:pt x="0" y="0"/>
                </a:lnTo>
                <a:close/>
              </a:path>
            </a:pathLst>
          </a:custGeom>
          <a:blipFill>
            <a:blip r:embed="rId3"/>
            <a:stretch>
              <a:fillRect/>
            </a:stretch>
          </a:blipFill>
        </p:spPr>
        <p:txBody>
          <a:bodyPr/>
          <a:lstStyle/>
          <a:p>
            <a:endParaRPr lang="en-US"/>
          </a:p>
        </p:txBody>
      </p:sp>
      <p:sp>
        <p:nvSpPr>
          <p:cNvPr id="4" name="Freeform 4"/>
          <p:cNvSpPr/>
          <p:nvPr/>
        </p:nvSpPr>
        <p:spPr>
          <a:xfrm>
            <a:off x="12298365" y="2677928"/>
            <a:ext cx="4466311" cy="2686658"/>
          </a:xfrm>
          <a:custGeom>
            <a:avLst/>
            <a:gdLst/>
            <a:ahLst/>
            <a:cxnLst/>
            <a:rect l="l" t="t" r="r" b="b"/>
            <a:pathLst>
              <a:path w="4466311" h="2686658">
                <a:moveTo>
                  <a:pt x="0" y="0"/>
                </a:moveTo>
                <a:lnTo>
                  <a:pt x="4466311" y="0"/>
                </a:lnTo>
                <a:lnTo>
                  <a:pt x="4466311" y="2686658"/>
                </a:lnTo>
                <a:lnTo>
                  <a:pt x="0" y="2686658"/>
                </a:lnTo>
                <a:lnTo>
                  <a:pt x="0" y="0"/>
                </a:lnTo>
                <a:close/>
              </a:path>
            </a:pathLst>
          </a:custGeom>
          <a:blipFill>
            <a:blip r:embed="rId4"/>
            <a:stretch>
              <a:fillRect/>
            </a:stretch>
          </a:blipFill>
        </p:spPr>
        <p:txBody>
          <a:bodyPr/>
          <a:lstStyle/>
          <a:p>
            <a:endParaRPr lang="en-US"/>
          </a:p>
        </p:txBody>
      </p:sp>
      <p:sp>
        <p:nvSpPr>
          <p:cNvPr id="5" name="Freeform 5"/>
          <p:cNvSpPr/>
          <p:nvPr/>
        </p:nvSpPr>
        <p:spPr>
          <a:xfrm>
            <a:off x="3818784" y="6193272"/>
            <a:ext cx="4983945" cy="2827430"/>
          </a:xfrm>
          <a:custGeom>
            <a:avLst/>
            <a:gdLst/>
            <a:ahLst/>
            <a:cxnLst/>
            <a:rect l="l" t="t" r="r" b="b"/>
            <a:pathLst>
              <a:path w="4983945" h="2827430">
                <a:moveTo>
                  <a:pt x="0" y="0"/>
                </a:moveTo>
                <a:lnTo>
                  <a:pt x="4983946" y="0"/>
                </a:lnTo>
                <a:lnTo>
                  <a:pt x="4983946" y="2827430"/>
                </a:lnTo>
                <a:lnTo>
                  <a:pt x="0" y="2827430"/>
                </a:lnTo>
                <a:lnTo>
                  <a:pt x="0" y="0"/>
                </a:lnTo>
                <a:close/>
              </a:path>
            </a:pathLst>
          </a:custGeom>
          <a:blipFill>
            <a:blip r:embed="rId5"/>
            <a:stretch>
              <a:fillRect/>
            </a:stretch>
          </a:blipFill>
        </p:spPr>
        <p:txBody>
          <a:bodyPr/>
          <a:lstStyle/>
          <a:p>
            <a:endParaRPr lang="en-US"/>
          </a:p>
        </p:txBody>
      </p:sp>
      <p:sp>
        <p:nvSpPr>
          <p:cNvPr id="6" name="Freeform 6"/>
          <p:cNvSpPr/>
          <p:nvPr/>
        </p:nvSpPr>
        <p:spPr>
          <a:xfrm>
            <a:off x="9602935" y="6229693"/>
            <a:ext cx="4983945" cy="2791009"/>
          </a:xfrm>
          <a:custGeom>
            <a:avLst/>
            <a:gdLst/>
            <a:ahLst/>
            <a:cxnLst/>
            <a:rect l="l" t="t" r="r" b="b"/>
            <a:pathLst>
              <a:path w="4983945" h="2791009">
                <a:moveTo>
                  <a:pt x="0" y="0"/>
                </a:moveTo>
                <a:lnTo>
                  <a:pt x="4983945" y="0"/>
                </a:lnTo>
                <a:lnTo>
                  <a:pt x="4983945" y="2791009"/>
                </a:lnTo>
                <a:lnTo>
                  <a:pt x="0" y="279100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100155" y="303397"/>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Kết quả nghiên cứu</a:t>
            </a:r>
          </a:p>
        </p:txBody>
      </p:sp>
      <p:grpSp>
        <p:nvGrpSpPr>
          <p:cNvPr id="8" name="Group 8"/>
          <p:cNvGrpSpPr/>
          <p:nvPr/>
        </p:nvGrpSpPr>
        <p:grpSpPr>
          <a:xfrm>
            <a:off x="989350" y="1378107"/>
            <a:ext cx="16269950" cy="1117631"/>
            <a:chOff x="0" y="0"/>
            <a:chExt cx="21693267" cy="1490175"/>
          </a:xfrm>
        </p:grpSpPr>
        <p:sp>
          <p:nvSpPr>
            <p:cNvPr id="9" name="TextBox 9"/>
            <p:cNvSpPr txBox="1"/>
            <p:nvPr/>
          </p:nvSpPr>
          <p:spPr>
            <a:xfrm>
              <a:off x="0" y="852000"/>
              <a:ext cx="21693267" cy="6381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Mô tả giao diện trang đặc sản: ở trang này dùng để trưng bày các đặc sản của các huyện</a:t>
              </a:r>
            </a:p>
          </p:txBody>
        </p:sp>
        <p:sp>
          <p:nvSpPr>
            <p:cNvPr id="10" name="TextBox 10"/>
            <p:cNvSpPr txBox="1"/>
            <p:nvPr/>
          </p:nvSpPr>
          <p:spPr>
            <a:xfrm>
              <a:off x="0" y="-38100"/>
              <a:ext cx="10091404" cy="740834"/>
            </a:xfrm>
            <a:prstGeom prst="rect">
              <a:avLst/>
            </a:prstGeom>
          </p:spPr>
          <p:txBody>
            <a:bodyPr lIns="0" tIns="0" rIns="0" bIns="0" rtlCol="0" anchor="t">
              <a:spAutoFit/>
            </a:bodyPr>
            <a:lstStyle/>
            <a:p>
              <a:pPr algn="l">
                <a:lnSpc>
                  <a:spcPts val="4549"/>
                </a:lnSpc>
                <a:spcBef>
                  <a:spcPct val="0"/>
                </a:spcBef>
              </a:pPr>
              <a:r>
                <a:rPr lang="en-US" sz="3499" b="1">
                  <a:solidFill>
                    <a:srgbClr val="000000"/>
                  </a:solidFill>
                  <a:latin typeface="Dancing Script Bold"/>
                  <a:ea typeface="Dancing Script Bold"/>
                  <a:cs typeface="Dancing Script Bold"/>
                  <a:sym typeface="Dancing Script Bold"/>
                </a:rPr>
                <a:t>Giao diện website:</a:t>
              </a:r>
            </a:p>
          </p:txBody>
        </p:sp>
      </p:grpSp>
      <p:sp>
        <p:nvSpPr>
          <p:cNvPr id="11" name="TextBox 11"/>
          <p:cNvSpPr txBox="1"/>
          <p:nvPr/>
        </p:nvSpPr>
        <p:spPr>
          <a:xfrm>
            <a:off x="989350" y="5486829"/>
            <a:ext cx="4983945" cy="344805"/>
          </a:xfrm>
          <a:prstGeom prst="rect">
            <a:avLst/>
          </a:prstGeom>
        </p:spPr>
        <p:txBody>
          <a:bodyPr lIns="0" tIns="0" rIns="0" bIns="0" rtlCol="0" anchor="t">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Cầu Kè</a:t>
            </a:r>
          </a:p>
        </p:txBody>
      </p:sp>
      <p:sp>
        <p:nvSpPr>
          <p:cNvPr id="12" name="TextBox 12"/>
          <p:cNvSpPr txBox="1"/>
          <p:nvPr/>
        </p:nvSpPr>
        <p:spPr>
          <a:xfrm>
            <a:off x="6919361" y="5486829"/>
            <a:ext cx="4333755" cy="344805"/>
          </a:xfrm>
          <a:prstGeom prst="rect">
            <a:avLst/>
          </a:prstGeom>
        </p:spPr>
        <p:txBody>
          <a:bodyPr lIns="0" tIns="0" rIns="0" bIns="0" rtlCol="0" anchor="t">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Châu Thành</a:t>
            </a:r>
          </a:p>
        </p:txBody>
      </p:sp>
      <p:sp>
        <p:nvSpPr>
          <p:cNvPr id="13" name="TextBox 13"/>
          <p:cNvSpPr txBox="1"/>
          <p:nvPr/>
        </p:nvSpPr>
        <p:spPr>
          <a:xfrm>
            <a:off x="12298365" y="5486829"/>
            <a:ext cx="4466311" cy="344805"/>
          </a:xfrm>
          <a:prstGeom prst="rect">
            <a:avLst/>
          </a:prstGeom>
        </p:spPr>
        <p:txBody>
          <a:bodyPr lIns="0" tIns="0" rIns="0" bIns="0" rtlCol="0" anchor="t">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Cầu Ngang</a:t>
            </a:r>
          </a:p>
        </p:txBody>
      </p:sp>
      <p:sp>
        <p:nvSpPr>
          <p:cNvPr id="14" name="TextBox 14"/>
          <p:cNvSpPr txBox="1"/>
          <p:nvPr/>
        </p:nvSpPr>
        <p:spPr>
          <a:xfrm>
            <a:off x="3818784" y="9144527"/>
            <a:ext cx="4983945" cy="687705"/>
          </a:xfrm>
          <a:prstGeom prst="rect">
            <a:avLst/>
          </a:prstGeom>
        </p:spPr>
        <p:txBody>
          <a:bodyPr lIns="0" tIns="0" rIns="0" bIns="0" rtlCol="0" anchor="t">
            <a:spAutoFit/>
          </a:bodyPr>
          <a:lstStyle/>
          <a:p>
            <a:pPr algn="ctr">
              <a:lnSpc>
                <a:spcPts val="2730"/>
              </a:lnSpc>
            </a:pPr>
            <a:r>
              <a:rPr lang="en-US" sz="2100">
                <a:solidFill>
                  <a:srgbClr val="000000"/>
                </a:solidFill>
                <a:latin typeface="Dancing Script"/>
                <a:ea typeface="Dancing Script"/>
                <a:cs typeface="Dancing Script"/>
                <a:sym typeface="Dancing Script"/>
              </a:rPr>
              <a:t>Giao diện trang đặc sản huyện Duyên Hải</a:t>
            </a:r>
          </a:p>
          <a:p>
            <a:pPr algn="ctr">
              <a:lnSpc>
                <a:spcPts val="2730"/>
              </a:lnSpc>
              <a:spcBef>
                <a:spcPct val="0"/>
              </a:spcBef>
            </a:pPr>
            <a:endParaRPr lang="en-US" sz="2100">
              <a:solidFill>
                <a:srgbClr val="000000"/>
              </a:solidFill>
              <a:latin typeface="Dancing Script"/>
              <a:ea typeface="Dancing Script"/>
              <a:cs typeface="Dancing Script"/>
              <a:sym typeface="Dancing Script"/>
            </a:endParaRPr>
          </a:p>
        </p:txBody>
      </p:sp>
      <p:sp>
        <p:nvSpPr>
          <p:cNvPr id="15" name="TextBox 15"/>
          <p:cNvSpPr txBox="1"/>
          <p:nvPr/>
        </p:nvSpPr>
        <p:spPr>
          <a:xfrm>
            <a:off x="9583260" y="9144527"/>
            <a:ext cx="5003620" cy="344805"/>
          </a:xfrm>
          <a:prstGeom prst="rect">
            <a:avLst/>
          </a:prstGeom>
        </p:spPr>
        <p:txBody>
          <a:bodyPr lIns="0" tIns="0" rIns="0" bIns="0" rtlCol="0" anchor="t">
            <a:spAutoFit/>
          </a:bodyPr>
          <a:lstStyle/>
          <a:p>
            <a:pPr algn="ctr">
              <a:lnSpc>
                <a:spcPts val="2730"/>
              </a:lnSpc>
              <a:spcBef>
                <a:spcPct val="0"/>
              </a:spcBef>
            </a:pPr>
            <a:r>
              <a:rPr lang="en-US" sz="2100">
                <a:solidFill>
                  <a:srgbClr val="000000"/>
                </a:solidFill>
                <a:latin typeface="Dancing Script"/>
                <a:ea typeface="Dancing Script"/>
                <a:cs typeface="Dancing Script"/>
                <a:sym typeface="Dancing Script"/>
              </a:rPr>
              <a:t>Giao diện trang đặc sản huyện TP Trà Vinh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Freeform 2"/>
          <p:cNvSpPr/>
          <p:nvPr/>
        </p:nvSpPr>
        <p:spPr>
          <a:xfrm>
            <a:off x="-4622789" y="-1019153"/>
            <a:ext cx="9562796" cy="9180284"/>
          </a:xfrm>
          <a:custGeom>
            <a:avLst/>
            <a:gdLst/>
            <a:ahLst/>
            <a:cxnLst/>
            <a:rect l="l" t="t" r="r" b="b"/>
            <a:pathLst>
              <a:path w="9562796" h="9180284">
                <a:moveTo>
                  <a:pt x="0" y="0"/>
                </a:moveTo>
                <a:lnTo>
                  <a:pt x="9562796" y="0"/>
                </a:lnTo>
                <a:lnTo>
                  <a:pt x="9562796" y="9180284"/>
                </a:lnTo>
                <a:lnTo>
                  <a:pt x="0" y="9180284"/>
                </a:lnTo>
                <a:lnTo>
                  <a:pt x="0" y="0"/>
                </a:lnTo>
                <a:close/>
              </a:path>
            </a:pathLst>
          </a:custGeom>
          <a:blipFill>
            <a:blip r:embed="rId2"/>
            <a:stretch>
              <a:fillRect/>
            </a:stretch>
          </a:blipFill>
        </p:spPr>
        <p:txBody>
          <a:bodyPr/>
          <a:lstStyle/>
          <a:p>
            <a:endParaRPr lang="en-US"/>
          </a:p>
        </p:txBody>
      </p:sp>
      <p:sp>
        <p:nvSpPr>
          <p:cNvPr id="3" name="Freeform 3"/>
          <p:cNvSpPr/>
          <p:nvPr/>
        </p:nvSpPr>
        <p:spPr>
          <a:xfrm rot="1807686">
            <a:off x="4734091" y="-5985761"/>
            <a:ext cx="9562796" cy="9180284"/>
          </a:xfrm>
          <a:custGeom>
            <a:avLst/>
            <a:gdLst/>
            <a:ahLst/>
            <a:cxnLst/>
            <a:rect l="l" t="t" r="r" b="b"/>
            <a:pathLst>
              <a:path w="9562796" h="9180284">
                <a:moveTo>
                  <a:pt x="0" y="0"/>
                </a:moveTo>
                <a:lnTo>
                  <a:pt x="9562796" y="0"/>
                </a:lnTo>
                <a:lnTo>
                  <a:pt x="9562796" y="9180284"/>
                </a:lnTo>
                <a:lnTo>
                  <a:pt x="0" y="9180284"/>
                </a:lnTo>
                <a:lnTo>
                  <a:pt x="0" y="0"/>
                </a:lnTo>
                <a:close/>
              </a:path>
            </a:pathLst>
          </a:custGeom>
          <a:blipFill>
            <a:blip r:embed="rId2"/>
            <a:stretch>
              <a:fillRect/>
            </a:stretch>
          </a:blipFill>
        </p:spPr>
        <p:txBody>
          <a:bodyPr/>
          <a:lstStyle/>
          <a:p>
            <a:endParaRPr lang="en-US"/>
          </a:p>
        </p:txBody>
      </p:sp>
      <p:sp>
        <p:nvSpPr>
          <p:cNvPr id="4" name="Freeform 4"/>
          <p:cNvSpPr/>
          <p:nvPr/>
        </p:nvSpPr>
        <p:spPr>
          <a:xfrm>
            <a:off x="-2095146" y="-5050479"/>
            <a:ext cx="9562796" cy="9180284"/>
          </a:xfrm>
          <a:custGeom>
            <a:avLst/>
            <a:gdLst/>
            <a:ahLst/>
            <a:cxnLst/>
            <a:rect l="l" t="t" r="r" b="b"/>
            <a:pathLst>
              <a:path w="9562796" h="9180284">
                <a:moveTo>
                  <a:pt x="0" y="0"/>
                </a:moveTo>
                <a:lnTo>
                  <a:pt x="9562796" y="0"/>
                </a:lnTo>
                <a:lnTo>
                  <a:pt x="9562796" y="9180284"/>
                </a:lnTo>
                <a:lnTo>
                  <a:pt x="0" y="9180284"/>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2686252" y="465079"/>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Hướng phát triển</a:t>
            </a:r>
          </a:p>
        </p:txBody>
      </p:sp>
      <p:grpSp>
        <p:nvGrpSpPr>
          <p:cNvPr id="6" name="Group 6"/>
          <p:cNvGrpSpPr/>
          <p:nvPr/>
        </p:nvGrpSpPr>
        <p:grpSpPr>
          <a:xfrm>
            <a:off x="1028700" y="1674754"/>
            <a:ext cx="16269950" cy="1612931"/>
            <a:chOff x="0" y="0"/>
            <a:chExt cx="21693267" cy="2150575"/>
          </a:xfrm>
        </p:grpSpPr>
        <p:sp>
          <p:nvSpPr>
            <p:cNvPr id="7" name="TextBox 7"/>
            <p:cNvSpPr txBox="1"/>
            <p:nvPr/>
          </p:nvSpPr>
          <p:spPr>
            <a:xfrm>
              <a:off x="0" y="852000"/>
              <a:ext cx="21693267" cy="12985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Thành thạo JavaScript và Angular.</a:t>
              </a:r>
            </a:p>
            <a:p>
              <a:pPr algn="just">
                <a:lnSpc>
                  <a:spcPts val="3900"/>
                </a:lnSpc>
              </a:pPr>
              <a:r>
                <a:rPr lang="en-US" sz="3000">
                  <a:solidFill>
                    <a:srgbClr val="000000"/>
                  </a:solidFill>
                  <a:latin typeface="Muli"/>
                  <a:ea typeface="Muli"/>
                  <a:cs typeface="Muli"/>
                  <a:sym typeface="Muli"/>
                </a:rPr>
                <a:t>Ứng dụng Angular trong xây dựng website với giao diện thân thiện và tối ưu.</a:t>
              </a:r>
            </a:p>
          </p:txBody>
        </p:sp>
        <p:sp>
          <p:nvSpPr>
            <p:cNvPr id="8" name="TextBox 8"/>
            <p:cNvSpPr txBox="1"/>
            <p:nvPr/>
          </p:nvSpPr>
          <p:spPr>
            <a:xfrm>
              <a:off x="0" y="-38100"/>
              <a:ext cx="10091404" cy="740834"/>
            </a:xfrm>
            <a:prstGeom prst="rect">
              <a:avLst/>
            </a:prstGeom>
          </p:spPr>
          <p:txBody>
            <a:bodyPr lIns="0" tIns="0" rIns="0" bIns="0" rtlCol="0" anchor="t">
              <a:spAutoFit/>
            </a:bodyPr>
            <a:lstStyle/>
            <a:p>
              <a:pPr algn="l">
                <a:lnSpc>
                  <a:spcPts val="4549"/>
                </a:lnSpc>
                <a:spcBef>
                  <a:spcPct val="0"/>
                </a:spcBef>
              </a:pPr>
              <a:r>
                <a:rPr lang="en-US" sz="3499" b="1">
                  <a:solidFill>
                    <a:srgbClr val="000000"/>
                  </a:solidFill>
                  <a:latin typeface="Dancing Script Bold"/>
                  <a:ea typeface="Dancing Script Bold"/>
                  <a:cs typeface="Dancing Script Bold"/>
                  <a:sym typeface="Dancing Script Bold"/>
                </a:rPr>
                <a:t>Kết luận:</a:t>
              </a:r>
            </a:p>
          </p:txBody>
        </p:sp>
      </p:grpSp>
      <p:grpSp>
        <p:nvGrpSpPr>
          <p:cNvPr id="9" name="Group 9"/>
          <p:cNvGrpSpPr/>
          <p:nvPr/>
        </p:nvGrpSpPr>
        <p:grpSpPr>
          <a:xfrm>
            <a:off x="1028700" y="3570989"/>
            <a:ext cx="16269950" cy="1117631"/>
            <a:chOff x="0" y="0"/>
            <a:chExt cx="21693267" cy="1490175"/>
          </a:xfrm>
        </p:grpSpPr>
        <p:sp>
          <p:nvSpPr>
            <p:cNvPr id="10" name="TextBox 10"/>
            <p:cNvSpPr txBox="1"/>
            <p:nvPr/>
          </p:nvSpPr>
          <p:spPr>
            <a:xfrm>
              <a:off x="0" y="852000"/>
              <a:ext cx="21693267" cy="6381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Chưa tích hợp được thanh toán trực tuyến và tìm kiếm nâng cao vào trang web</a:t>
              </a:r>
            </a:p>
          </p:txBody>
        </p:sp>
        <p:sp>
          <p:nvSpPr>
            <p:cNvPr id="11" name="TextBox 11"/>
            <p:cNvSpPr txBox="1"/>
            <p:nvPr/>
          </p:nvSpPr>
          <p:spPr>
            <a:xfrm>
              <a:off x="0" y="-38100"/>
              <a:ext cx="10091404" cy="740834"/>
            </a:xfrm>
            <a:prstGeom prst="rect">
              <a:avLst/>
            </a:prstGeom>
          </p:spPr>
          <p:txBody>
            <a:bodyPr lIns="0" tIns="0" rIns="0" bIns="0" rtlCol="0" anchor="t">
              <a:spAutoFit/>
            </a:bodyPr>
            <a:lstStyle/>
            <a:p>
              <a:pPr algn="l">
                <a:lnSpc>
                  <a:spcPts val="4549"/>
                </a:lnSpc>
                <a:spcBef>
                  <a:spcPct val="0"/>
                </a:spcBef>
              </a:pPr>
              <a:r>
                <a:rPr lang="en-US" sz="3499" b="1">
                  <a:solidFill>
                    <a:srgbClr val="000000"/>
                  </a:solidFill>
                  <a:latin typeface="Dancing Script Bold"/>
                  <a:ea typeface="Dancing Script Bold"/>
                  <a:cs typeface="Dancing Script Bold"/>
                  <a:sym typeface="Dancing Script Bold"/>
                </a:rPr>
                <a:t>Hạn chế:</a:t>
              </a:r>
            </a:p>
          </p:txBody>
        </p:sp>
      </p:grpSp>
      <p:grpSp>
        <p:nvGrpSpPr>
          <p:cNvPr id="12" name="Group 12"/>
          <p:cNvGrpSpPr/>
          <p:nvPr/>
        </p:nvGrpSpPr>
        <p:grpSpPr>
          <a:xfrm>
            <a:off x="1028700" y="4974370"/>
            <a:ext cx="16269950" cy="2603531"/>
            <a:chOff x="0" y="0"/>
            <a:chExt cx="21693267" cy="3471375"/>
          </a:xfrm>
        </p:grpSpPr>
        <p:sp>
          <p:nvSpPr>
            <p:cNvPr id="13" name="TextBox 13"/>
            <p:cNvSpPr txBox="1"/>
            <p:nvPr/>
          </p:nvSpPr>
          <p:spPr>
            <a:xfrm>
              <a:off x="0" y="852000"/>
              <a:ext cx="21693267" cy="2619375"/>
            </a:xfrm>
            <a:prstGeom prst="rect">
              <a:avLst/>
            </a:prstGeom>
          </p:spPr>
          <p:txBody>
            <a:bodyPr lIns="0" tIns="0" rIns="0" bIns="0" rtlCol="0" anchor="t">
              <a:spAutoFit/>
            </a:bodyPr>
            <a:lstStyle/>
            <a:p>
              <a:pPr algn="just">
                <a:lnSpc>
                  <a:spcPts val="3900"/>
                </a:lnSpc>
              </a:pPr>
              <a:r>
                <a:rPr lang="en-US" sz="3000">
                  <a:solidFill>
                    <a:srgbClr val="000000"/>
                  </a:solidFill>
                  <a:latin typeface="Muli"/>
                  <a:ea typeface="Muli"/>
                  <a:cs typeface="Muli"/>
                  <a:sym typeface="Muli"/>
                </a:rPr>
                <a:t>Tính năng giỏ hàng và tìm kiếm sản phẩm.</a:t>
              </a:r>
            </a:p>
            <a:p>
              <a:pPr algn="just">
                <a:lnSpc>
                  <a:spcPts val="3900"/>
                </a:lnSpc>
              </a:pPr>
              <a:r>
                <a:rPr lang="en-US" sz="3000">
                  <a:solidFill>
                    <a:srgbClr val="000000"/>
                  </a:solidFill>
                  <a:latin typeface="Muli"/>
                  <a:ea typeface="Muli"/>
                  <a:cs typeface="Muli"/>
                  <a:sym typeface="Muli"/>
                </a:rPr>
                <a:t>Thanh toán online và tối ưu hóa giao diện.</a:t>
              </a:r>
            </a:p>
            <a:p>
              <a:pPr algn="just">
                <a:lnSpc>
                  <a:spcPts val="3900"/>
                </a:lnSpc>
              </a:pPr>
              <a:r>
                <a:rPr lang="en-US" sz="3000">
                  <a:solidFill>
                    <a:srgbClr val="000000"/>
                  </a:solidFill>
                  <a:latin typeface="Muli"/>
                  <a:ea typeface="Muli"/>
                  <a:cs typeface="Muli"/>
                  <a:sym typeface="Muli"/>
                </a:rPr>
                <a:t>Hỗ trợ tốt hơn trên các thiết bị di động.</a:t>
              </a:r>
            </a:p>
            <a:p>
              <a:pPr algn="just">
                <a:lnSpc>
                  <a:spcPts val="3900"/>
                </a:lnSpc>
              </a:pPr>
              <a:endParaRPr lang="en-US" sz="3000">
                <a:solidFill>
                  <a:srgbClr val="000000"/>
                </a:solidFill>
                <a:latin typeface="Muli"/>
                <a:ea typeface="Muli"/>
                <a:cs typeface="Muli"/>
                <a:sym typeface="Muli"/>
              </a:endParaRPr>
            </a:p>
          </p:txBody>
        </p:sp>
        <p:sp>
          <p:nvSpPr>
            <p:cNvPr id="14" name="TextBox 14"/>
            <p:cNvSpPr txBox="1"/>
            <p:nvPr/>
          </p:nvSpPr>
          <p:spPr>
            <a:xfrm>
              <a:off x="0" y="-38100"/>
              <a:ext cx="10091404" cy="740834"/>
            </a:xfrm>
            <a:prstGeom prst="rect">
              <a:avLst/>
            </a:prstGeom>
          </p:spPr>
          <p:txBody>
            <a:bodyPr lIns="0" tIns="0" rIns="0" bIns="0" rtlCol="0" anchor="t">
              <a:spAutoFit/>
            </a:bodyPr>
            <a:lstStyle/>
            <a:p>
              <a:pPr algn="l">
                <a:lnSpc>
                  <a:spcPts val="4549"/>
                </a:lnSpc>
                <a:spcBef>
                  <a:spcPct val="0"/>
                </a:spcBef>
              </a:pPr>
              <a:r>
                <a:rPr lang="en-US" sz="3499" b="1">
                  <a:solidFill>
                    <a:srgbClr val="000000"/>
                  </a:solidFill>
                  <a:latin typeface="Dancing Script Bold"/>
                  <a:ea typeface="Dancing Script Bold"/>
                  <a:cs typeface="Dancing Script Bold"/>
                  <a:sym typeface="Dancing Script Bold"/>
                </a:rPr>
                <a:t>Hướng phát triển: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AutoShape 2"/>
          <p:cNvSpPr/>
          <p:nvPr/>
        </p:nvSpPr>
        <p:spPr>
          <a:xfrm>
            <a:off x="6489492" y="2223003"/>
            <a:ext cx="10769808" cy="0"/>
          </a:xfrm>
          <a:prstGeom prst="line">
            <a:avLst/>
          </a:prstGeom>
          <a:ln w="9525" cap="flat">
            <a:solidFill>
              <a:srgbClr val="969F97"/>
            </a:solidFill>
            <a:prstDash val="solid"/>
            <a:headEnd type="none" w="sm" len="sm"/>
            <a:tailEnd type="none" w="sm" len="sm"/>
          </a:ln>
        </p:spPr>
        <p:txBody>
          <a:bodyPr/>
          <a:lstStyle/>
          <a:p>
            <a:endParaRPr lang="en-US"/>
          </a:p>
        </p:txBody>
      </p:sp>
      <p:sp>
        <p:nvSpPr>
          <p:cNvPr id="3" name="AutoShape 3"/>
          <p:cNvSpPr/>
          <p:nvPr/>
        </p:nvSpPr>
        <p:spPr>
          <a:xfrm>
            <a:off x="6489492" y="3702874"/>
            <a:ext cx="10769808" cy="0"/>
          </a:xfrm>
          <a:prstGeom prst="line">
            <a:avLst/>
          </a:prstGeom>
          <a:ln w="9525" cap="flat">
            <a:solidFill>
              <a:srgbClr val="969F97"/>
            </a:solidFill>
            <a:prstDash val="solid"/>
            <a:headEnd type="none" w="sm" len="sm"/>
            <a:tailEnd type="none" w="sm" len="sm"/>
          </a:ln>
        </p:spPr>
        <p:txBody>
          <a:bodyPr/>
          <a:lstStyle/>
          <a:p>
            <a:endParaRPr lang="en-US"/>
          </a:p>
        </p:txBody>
      </p:sp>
      <p:sp>
        <p:nvSpPr>
          <p:cNvPr id="4" name="AutoShape 4"/>
          <p:cNvSpPr/>
          <p:nvPr/>
        </p:nvSpPr>
        <p:spPr>
          <a:xfrm>
            <a:off x="6489492" y="5182745"/>
            <a:ext cx="10769808" cy="0"/>
          </a:xfrm>
          <a:prstGeom prst="line">
            <a:avLst/>
          </a:prstGeom>
          <a:ln w="9525" cap="flat">
            <a:solidFill>
              <a:srgbClr val="969F97"/>
            </a:solidFill>
            <a:prstDash val="solid"/>
            <a:headEnd type="none" w="sm" len="sm"/>
            <a:tailEnd type="none" w="sm" len="sm"/>
          </a:ln>
        </p:spPr>
        <p:txBody>
          <a:bodyPr/>
          <a:lstStyle/>
          <a:p>
            <a:endParaRPr lang="en-US"/>
          </a:p>
        </p:txBody>
      </p:sp>
      <p:sp>
        <p:nvSpPr>
          <p:cNvPr id="5" name="AutoShape 5"/>
          <p:cNvSpPr/>
          <p:nvPr/>
        </p:nvSpPr>
        <p:spPr>
          <a:xfrm>
            <a:off x="6489492" y="6665990"/>
            <a:ext cx="10769808" cy="0"/>
          </a:xfrm>
          <a:prstGeom prst="line">
            <a:avLst/>
          </a:prstGeom>
          <a:ln w="9525" cap="flat">
            <a:solidFill>
              <a:srgbClr val="969F97"/>
            </a:solidFill>
            <a:prstDash val="solid"/>
            <a:headEnd type="none" w="sm" len="sm"/>
            <a:tailEnd type="none" w="sm" len="sm"/>
          </a:ln>
        </p:spPr>
        <p:txBody>
          <a:bodyPr/>
          <a:lstStyle/>
          <a:p>
            <a:endParaRPr lang="en-US"/>
          </a:p>
        </p:txBody>
      </p:sp>
      <p:sp>
        <p:nvSpPr>
          <p:cNvPr id="6" name="AutoShape 6"/>
          <p:cNvSpPr/>
          <p:nvPr/>
        </p:nvSpPr>
        <p:spPr>
          <a:xfrm>
            <a:off x="6489492" y="8145861"/>
            <a:ext cx="10769808" cy="0"/>
          </a:xfrm>
          <a:prstGeom prst="line">
            <a:avLst/>
          </a:prstGeom>
          <a:ln w="9525" cap="flat">
            <a:solidFill>
              <a:srgbClr val="969F97"/>
            </a:solidFill>
            <a:prstDash val="solid"/>
            <a:headEnd type="none" w="sm" len="sm"/>
            <a:tailEnd type="none" w="sm" len="sm"/>
          </a:ln>
        </p:spPr>
        <p:txBody>
          <a:bodyPr/>
          <a:lstStyle/>
          <a:p>
            <a:endParaRPr lang="en-US"/>
          </a:p>
        </p:txBody>
      </p:sp>
      <p:sp>
        <p:nvSpPr>
          <p:cNvPr id="7" name="Freeform 7"/>
          <p:cNvSpPr/>
          <p:nvPr/>
        </p:nvSpPr>
        <p:spPr>
          <a:xfrm>
            <a:off x="-1650446" y="1830352"/>
            <a:ext cx="9562796" cy="9180284"/>
          </a:xfrm>
          <a:custGeom>
            <a:avLst/>
            <a:gdLst/>
            <a:ahLst/>
            <a:cxnLst/>
            <a:rect l="l" t="t" r="r" b="b"/>
            <a:pathLst>
              <a:path w="9562796" h="9180284">
                <a:moveTo>
                  <a:pt x="0" y="0"/>
                </a:moveTo>
                <a:lnTo>
                  <a:pt x="9562795" y="0"/>
                </a:lnTo>
                <a:lnTo>
                  <a:pt x="9562795" y="9180284"/>
                </a:lnTo>
                <a:lnTo>
                  <a:pt x="0" y="9180284"/>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139449" y="3711336"/>
            <a:ext cx="5983005" cy="2954654"/>
          </a:xfrm>
          <a:prstGeom prst="rect">
            <a:avLst/>
          </a:prstGeom>
        </p:spPr>
        <p:txBody>
          <a:bodyPr lIns="0" tIns="0" rIns="0" bIns="0" rtlCol="0" anchor="t">
            <a:spAutoFit/>
          </a:bodyPr>
          <a:lstStyle/>
          <a:p>
            <a:pPr algn="ctr">
              <a:lnSpc>
                <a:spcPts val="11384"/>
              </a:lnSpc>
            </a:pPr>
            <a:r>
              <a:rPr lang="en-US" sz="11499" b="1">
                <a:solidFill>
                  <a:srgbClr val="000000"/>
                </a:solidFill>
                <a:latin typeface="Dancing Script Bold"/>
                <a:ea typeface="Dancing Script Bold"/>
                <a:cs typeface="Dancing Script Bold"/>
                <a:sym typeface="Dancing Script Bold"/>
              </a:rPr>
              <a:t>Nội dung </a:t>
            </a:r>
          </a:p>
          <a:p>
            <a:pPr algn="ctr">
              <a:lnSpc>
                <a:spcPts val="11384"/>
              </a:lnSpc>
            </a:pPr>
            <a:r>
              <a:rPr lang="en-US" sz="11499" b="1">
                <a:solidFill>
                  <a:srgbClr val="000000"/>
                </a:solidFill>
                <a:latin typeface="Dancing Script Bold"/>
                <a:ea typeface="Dancing Script Bold"/>
                <a:cs typeface="Dancing Script Bold"/>
                <a:sym typeface="Dancing Script Bold"/>
              </a:rPr>
              <a:t>của đề tài</a:t>
            </a:r>
          </a:p>
        </p:txBody>
      </p:sp>
      <p:sp>
        <p:nvSpPr>
          <p:cNvPr id="9" name="TextBox 9"/>
          <p:cNvSpPr txBox="1"/>
          <p:nvPr/>
        </p:nvSpPr>
        <p:spPr>
          <a:xfrm>
            <a:off x="9742143" y="930618"/>
            <a:ext cx="6830765" cy="514350"/>
          </a:xfrm>
          <a:prstGeom prst="rect">
            <a:avLst/>
          </a:prstGeom>
        </p:spPr>
        <p:txBody>
          <a:bodyPr lIns="0" tIns="0" rIns="0" bIns="0" rtlCol="0" anchor="t">
            <a:spAutoFit/>
          </a:bodyPr>
          <a:lstStyle/>
          <a:p>
            <a:pPr algn="l">
              <a:lnSpc>
                <a:spcPts val="4200"/>
              </a:lnSpc>
            </a:pPr>
            <a:r>
              <a:rPr lang="en-US" sz="3000">
                <a:solidFill>
                  <a:srgbClr val="000000"/>
                </a:solidFill>
                <a:latin typeface="Muli"/>
                <a:ea typeface="Muli"/>
                <a:cs typeface="Muli"/>
                <a:sym typeface="Muli"/>
              </a:rPr>
              <a:t>Mở đầu</a:t>
            </a:r>
          </a:p>
        </p:txBody>
      </p:sp>
      <p:sp>
        <p:nvSpPr>
          <p:cNvPr id="10" name="TextBox 10"/>
          <p:cNvSpPr txBox="1"/>
          <p:nvPr/>
        </p:nvSpPr>
        <p:spPr>
          <a:xfrm>
            <a:off x="9704628" y="2472136"/>
            <a:ext cx="6869168" cy="514350"/>
          </a:xfrm>
          <a:prstGeom prst="rect">
            <a:avLst/>
          </a:prstGeom>
        </p:spPr>
        <p:txBody>
          <a:bodyPr lIns="0" tIns="0" rIns="0" bIns="0" rtlCol="0" anchor="t">
            <a:spAutoFit/>
          </a:bodyPr>
          <a:lstStyle/>
          <a:p>
            <a:pPr algn="l">
              <a:lnSpc>
                <a:spcPts val="4200"/>
              </a:lnSpc>
            </a:pPr>
            <a:r>
              <a:rPr lang="en-US" sz="3000">
                <a:solidFill>
                  <a:srgbClr val="000000"/>
                </a:solidFill>
                <a:latin typeface="Muli"/>
                <a:ea typeface="Muli"/>
                <a:cs typeface="Muli"/>
                <a:sym typeface="Muli"/>
              </a:rPr>
              <a:t>Nghiên cứu lý thuyết</a:t>
            </a:r>
          </a:p>
        </p:txBody>
      </p:sp>
      <p:sp>
        <p:nvSpPr>
          <p:cNvPr id="11" name="TextBox 11"/>
          <p:cNvSpPr txBox="1"/>
          <p:nvPr/>
        </p:nvSpPr>
        <p:spPr>
          <a:xfrm>
            <a:off x="9703739" y="3921183"/>
            <a:ext cx="6869168" cy="514350"/>
          </a:xfrm>
          <a:prstGeom prst="rect">
            <a:avLst/>
          </a:prstGeom>
        </p:spPr>
        <p:txBody>
          <a:bodyPr lIns="0" tIns="0" rIns="0" bIns="0" rtlCol="0" anchor="t">
            <a:spAutoFit/>
          </a:bodyPr>
          <a:lstStyle/>
          <a:p>
            <a:pPr algn="l">
              <a:lnSpc>
                <a:spcPts val="4200"/>
              </a:lnSpc>
            </a:pPr>
            <a:r>
              <a:rPr lang="en-US" sz="3000">
                <a:solidFill>
                  <a:srgbClr val="000000"/>
                </a:solidFill>
                <a:latin typeface="Muli"/>
                <a:ea typeface="Muli"/>
                <a:cs typeface="Muli"/>
                <a:sym typeface="Muli"/>
              </a:rPr>
              <a:t>Hiện thực hóa nghiên cứu</a:t>
            </a:r>
          </a:p>
        </p:txBody>
      </p:sp>
      <p:sp>
        <p:nvSpPr>
          <p:cNvPr id="12" name="TextBox 12"/>
          <p:cNvSpPr txBox="1"/>
          <p:nvPr/>
        </p:nvSpPr>
        <p:spPr>
          <a:xfrm>
            <a:off x="9703739" y="5370231"/>
            <a:ext cx="6869168" cy="514350"/>
          </a:xfrm>
          <a:prstGeom prst="rect">
            <a:avLst/>
          </a:prstGeom>
        </p:spPr>
        <p:txBody>
          <a:bodyPr lIns="0" tIns="0" rIns="0" bIns="0" rtlCol="0" anchor="t">
            <a:spAutoFit/>
          </a:bodyPr>
          <a:lstStyle/>
          <a:p>
            <a:pPr algn="l">
              <a:lnSpc>
                <a:spcPts val="4200"/>
              </a:lnSpc>
            </a:pPr>
            <a:r>
              <a:rPr lang="en-US" sz="3000">
                <a:solidFill>
                  <a:srgbClr val="000000"/>
                </a:solidFill>
                <a:latin typeface="Muli"/>
                <a:ea typeface="Muli"/>
                <a:cs typeface="Muli"/>
                <a:sym typeface="Muli"/>
              </a:rPr>
              <a:t>Kết quả nghiên cứu</a:t>
            </a:r>
          </a:p>
        </p:txBody>
      </p:sp>
      <p:sp>
        <p:nvSpPr>
          <p:cNvPr id="13" name="TextBox 13"/>
          <p:cNvSpPr txBox="1"/>
          <p:nvPr/>
        </p:nvSpPr>
        <p:spPr>
          <a:xfrm>
            <a:off x="9703739" y="6884299"/>
            <a:ext cx="6869168" cy="514350"/>
          </a:xfrm>
          <a:prstGeom prst="rect">
            <a:avLst/>
          </a:prstGeom>
        </p:spPr>
        <p:txBody>
          <a:bodyPr lIns="0" tIns="0" rIns="0" bIns="0" rtlCol="0" anchor="t">
            <a:spAutoFit/>
          </a:bodyPr>
          <a:lstStyle/>
          <a:p>
            <a:pPr algn="l">
              <a:lnSpc>
                <a:spcPts val="4200"/>
              </a:lnSpc>
            </a:pPr>
            <a:r>
              <a:rPr lang="en-US" sz="3000">
                <a:solidFill>
                  <a:srgbClr val="000000"/>
                </a:solidFill>
                <a:latin typeface="Muli"/>
                <a:ea typeface="Muli"/>
                <a:cs typeface="Muli"/>
                <a:sym typeface="Muli"/>
              </a:rPr>
              <a:t>Hướng phát triển</a:t>
            </a:r>
          </a:p>
        </p:txBody>
      </p:sp>
      <p:sp>
        <p:nvSpPr>
          <p:cNvPr id="14" name="TextBox 14"/>
          <p:cNvSpPr txBox="1"/>
          <p:nvPr/>
        </p:nvSpPr>
        <p:spPr>
          <a:xfrm>
            <a:off x="9703739" y="8333346"/>
            <a:ext cx="6869168" cy="514350"/>
          </a:xfrm>
          <a:prstGeom prst="rect">
            <a:avLst/>
          </a:prstGeom>
        </p:spPr>
        <p:txBody>
          <a:bodyPr lIns="0" tIns="0" rIns="0" bIns="0" rtlCol="0" anchor="t">
            <a:spAutoFit/>
          </a:bodyPr>
          <a:lstStyle/>
          <a:p>
            <a:pPr algn="l">
              <a:lnSpc>
                <a:spcPts val="4200"/>
              </a:lnSpc>
            </a:pPr>
            <a:r>
              <a:rPr lang="en-US" sz="3000">
                <a:solidFill>
                  <a:srgbClr val="000000"/>
                </a:solidFill>
                <a:latin typeface="Muli"/>
                <a:ea typeface="Muli"/>
                <a:cs typeface="Muli"/>
                <a:sym typeface="Muli"/>
              </a:rPr>
              <a:t>Tài liệu tham khảo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TextBox 2"/>
          <p:cNvSpPr txBox="1"/>
          <p:nvPr/>
        </p:nvSpPr>
        <p:spPr>
          <a:xfrm>
            <a:off x="1028700" y="2693066"/>
            <a:ext cx="16230600" cy="3457575"/>
          </a:xfrm>
          <a:prstGeom prst="rect">
            <a:avLst/>
          </a:prstGeom>
        </p:spPr>
        <p:txBody>
          <a:bodyPr lIns="0" tIns="0" rIns="0" bIns="0" rtlCol="0" anchor="t">
            <a:spAutoFit/>
          </a:bodyPr>
          <a:lstStyle/>
          <a:p>
            <a:pPr algn="ctr">
              <a:lnSpc>
                <a:spcPts val="3900"/>
              </a:lnSpc>
              <a:spcBef>
                <a:spcPct val="0"/>
              </a:spcBef>
            </a:pPr>
            <a:r>
              <a:rPr lang="en-US" sz="3000">
                <a:solidFill>
                  <a:srgbClr val="000000"/>
                </a:solidFill>
                <a:latin typeface="Dekko"/>
                <a:ea typeface="Dekko"/>
                <a:cs typeface="Dekko"/>
                <a:sym typeface="Dekko"/>
              </a:rPr>
              <a:t>[1] Đồ án cơ sở ngành Tìm hiểu ReactJS và ứng dụng xây dựng website bán đồ ăn vặt của Lưu Thị Kim Thu giáo viên hướng dẫn Phạm Minh Đương.</a:t>
            </a:r>
          </a:p>
          <a:p>
            <a:pPr algn="ctr">
              <a:lnSpc>
                <a:spcPts val="3900"/>
              </a:lnSpc>
              <a:spcBef>
                <a:spcPct val="0"/>
              </a:spcBef>
            </a:pPr>
            <a:r>
              <a:rPr lang="en-US" sz="3000">
                <a:solidFill>
                  <a:srgbClr val="000000"/>
                </a:solidFill>
                <a:latin typeface="Dekko"/>
                <a:ea typeface="Dekko"/>
                <a:cs typeface="Dekko"/>
                <a:sym typeface="Dekko"/>
              </a:rPr>
              <a:t>[2] https://vn.got-it.ai/blog/mysql-la-gi-tim-hieu-he-quan-tri-co-so-du-lieu-mysql</a:t>
            </a:r>
          </a:p>
          <a:p>
            <a:pPr algn="ctr">
              <a:lnSpc>
                <a:spcPts val="3900"/>
              </a:lnSpc>
              <a:spcBef>
                <a:spcPct val="0"/>
              </a:spcBef>
            </a:pPr>
            <a:r>
              <a:rPr lang="en-US" sz="3000">
                <a:solidFill>
                  <a:srgbClr val="000000"/>
                </a:solidFill>
                <a:latin typeface="Dekko"/>
                <a:ea typeface="Dekko"/>
                <a:cs typeface="Dekko"/>
                <a:sym typeface="Dekko"/>
              </a:rPr>
              <a:t>[3] https://www.decosoftware.com/react-native/</a:t>
            </a:r>
          </a:p>
          <a:p>
            <a:pPr algn="ctr">
              <a:lnSpc>
                <a:spcPts val="3900"/>
              </a:lnSpc>
              <a:spcBef>
                <a:spcPct val="0"/>
              </a:spcBef>
            </a:pPr>
            <a:r>
              <a:rPr lang="en-US" sz="3000">
                <a:solidFill>
                  <a:srgbClr val="000000"/>
                </a:solidFill>
                <a:latin typeface="Dekko"/>
                <a:ea typeface="Dekko"/>
                <a:cs typeface="Dekko"/>
                <a:sym typeface="Dekko"/>
              </a:rPr>
              <a:t>[4] https://legacy.reactjs.org/</a:t>
            </a:r>
          </a:p>
          <a:p>
            <a:pPr algn="ctr">
              <a:lnSpc>
                <a:spcPts val="3900"/>
              </a:lnSpc>
              <a:spcBef>
                <a:spcPct val="0"/>
              </a:spcBef>
            </a:pPr>
            <a:r>
              <a:rPr lang="en-US" sz="3000">
                <a:solidFill>
                  <a:srgbClr val="000000"/>
                </a:solidFill>
                <a:latin typeface="Dekko"/>
                <a:ea typeface="Dekko"/>
                <a:cs typeface="Dekko"/>
                <a:sym typeface="Dekko"/>
              </a:rPr>
              <a:t>[5] https://www.tatvasoft.com/blog/reactjs-best-practices/</a:t>
            </a:r>
          </a:p>
          <a:p>
            <a:pPr algn="ctr">
              <a:lnSpc>
                <a:spcPts val="3900"/>
              </a:lnSpc>
              <a:spcBef>
                <a:spcPct val="0"/>
              </a:spcBef>
            </a:pPr>
            <a:r>
              <a:rPr lang="en-US" sz="3000">
                <a:solidFill>
                  <a:srgbClr val="000000"/>
                </a:solidFill>
                <a:latin typeface="Dekko"/>
                <a:ea typeface="Dekko"/>
                <a:cs typeface="Dekko"/>
                <a:sym typeface="Dekko"/>
              </a:rPr>
              <a:t>[6] https://chat.openai.com/ </a:t>
            </a:r>
          </a:p>
        </p:txBody>
      </p:sp>
      <p:sp>
        <p:nvSpPr>
          <p:cNvPr id="3" name="TextBox 3"/>
          <p:cNvSpPr txBox="1"/>
          <p:nvPr/>
        </p:nvSpPr>
        <p:spPr>
          <a:xfrm>
            <a:off x="2686252" y="1190625"/>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Tài liệu tham khảo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Freeform 2"/>
          <p:cNvSpPr/>
          <p:nvPr/>
        </p:nvSpPr>
        <p:spPr>
          <a:xfrm>
            <a:off x="1816183" y="-1014490"/>
            <a:ext cx="15305258" cy="14716266"/>
          </a:xfrm>
          <a:custGeom>
            <a:avLst/>
            <a:gdLst/>
            <a:ahLst/>
            <a:cxnLst/>
            <a:rect l="l" t="t" r="r" b="b"/>
            <a:pathLst>
              <a:path w="15305258" h="14716266">
                <a:moveTo>
                  <a:pt x="0" y="0"/>
                </a:moveTo>
                <a:lnTo>
                  <a:pt x="15305259" y="0"/>
                </a:lnTo>
                <a:lnTo>
                  <a:pt x="15305259" y="14716266"/>
                </a:lnTo>
                <a:lnTo>
                  <a:pt x="0" y="14716266"/>
                </a:lnTo>
                <a:lnTo>
                  <a:pt x="0" y="0"/>
                </a:lnTo>
                <a:close/>
              </a:path>
            </a:pathLst>
          </a:custGeom>
          <a:blipFill>
            <a:blip r:embed="rId2"/>
            <a:stretch>
              <a:fillRect l="-79" r="-79"/>
            </a:stretch>
          </a:blipFill>
        </p:spPr>
        <p:txBody>
          <a:bodyPr/>
          <a:lstStyle/>
          <a:p>
            <a:endParaRPr lang="en-US"/>
          </a:p>
        </p:txBody>
      </p:sp>
      <p:sp>
        <p:nvSpPr>
          <p:cNvPr id="3" name="TextBox 3"/>
          <p:cNvSpPr txBox="1"/>
          <p:nvPr/>
        </p:nvSpPr>
        <p:spPr>
          <a:xfrm>
            <a:off x="2686252" y="3396341"/>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Em chân thành cảm ơn!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69F97"/>
        </a:solidFill>
        <a:effectLst/>
      </p:bgPr>
    </p:bg>
    <p:spTree>
      <p:nvGrpSpPr>
        <p:cNvPr id="1" name=""/>
        <p:cNvGrpSpPr/>
        <p:nvPr/>
      </p:nvGrpSpPr>
      <p:grpSpPr>
        <a:xfrm>
          <a:off x="0" y="0"/>
          <a:ext cx="0" cy="0"/>
          <a:chOff x="0" y="0"/>
          <a:chExt cx="0" cy="0"/>
        </a:xfrm>
      </p:grpSpPr>
      <p:sp>
        <p:nvSpPr>
          <p:cNvPr id="2" name="TextBox 2"/>
          <p:cNvSpPr txBox="1"/>
          <p:nvPr/>
        </p:nvSpPr>
        <p:spPr>
          <a:xfrm>
            <a:off x="2686252" y="303397"/>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Mở đầu</a:t>
            </a:r>
          </a:p>
        </p:txBody>
      </p:sp>
      <p:sp>
        <p:nvSpPr>
          <p:cNvPr id="3" name="TextBox 3"/>
          <p:cNvSpPr txBox="1"/>
          <p:nvPr/>
        </p:nvSpPr>
        <p:spPr>
          <a:xfrm>
            <a:off x="-60138" y="2923244"/>
            <a:ext cx="4158601" cy="6540500"/>
          </a:xfrm>
          <a:prstGeom prst="rect">
            <a:avLst/>
          </a:prstGeom>
        </p:spPr>
        <p:txBody>
          <a:bodyPr lIns="0" tIns="0" rIns="0" bIns="0" rtlCol="0" anchor="t">
            <a:spAutoFit/>
          </a:bodyPr>
          <a:lstStyle/>
          <a:p>
            <a:pPr marL="539749" lvl="1" indent="-269875" algn="just">
              <a:lnSpc>
                <a:spcPts val="3249"/>
              </a:lnSpc>
              <a:buFont typeface="Arial"/>
              <a:buChar char="•"/>
            </a:pPr>
            <a:r>
              <a:rPr lang="en-US" sz="2499">
                <a:solidFill>
                  <a:srgbClr val="000000"/>
                </a:solidFill>
                <a:latin typeface="Muli"/>
                <a:ea typeface="Muli"/>
                <a:cs typeface="Muli"/>
                <a:sym typeface="Muli"/>
              </a:rPr>
              <a:t>  Kết hợp sở thích cá nhân và kinh doanh, tận dụng xu hướng thương mại điện tử và công nghệ.</a:t>
            </a:r>
          </a:p>
          <a:p>
            <a:pPr marL="539749" lvl="1" indent="-269875" algn="just">
              <a:lnSpc>
                <a:spcPts val="3249"/>
              </a:lnSpc>
              <a:buFont typeface="Arial"/>
              <a:buChar char="•"/>
            </a:pPr>
            <a:r>
              <a:rPr lang="en-US" sz="2499">
                <a:solidFill>
                  <a:srgbClr val="000000"/>
                </a:solidFill>
                <a:latin typeface="Muli"/>
                <a:ea typeface="Muli"/>
                <a:cs typeface="Muli"/>
                <a:sym typeface="Muli"/>
              </a:rPr>
              <a:t>  Quảng bá văn hóa đặc sản Trà Vinh qua nền tảng trực tuyến.</a:t>
            </a:r>
          </a:p>
          <a:p>
            <a:pPr marL="539749" lvl="1" indent="-269875" algn="just">
              <a:lnSpc>
                <a:spcPts val="3249"/>
              </a:lnSpc>
              <a:buFont typeface="Arial"/>
              <a:buChar char="•"/>
            </a:pPr>
            <a:r>
              <a:rPr lang="en-US" sz="2499">
                <a:solidFill>
                  <a:srgbClr val="000000"/>
                </a:solidFill>
                <a:latin typeface="Muli"/>
                <a:ea typeface="Muli"/>
                <a:cs typeface="Muli"/>
                <a:sym typeface="Muli"/>
              </a:rPr>
              <a:t>  Lựa chọn Angular – framework mạnh mẽ để phát triển website.</a:t>
            </a:r>
          </a:p>
          <a:p>
            <a:pPr marL="539749" lvl="1" indent="-269875" algn="just">
              <a:lnSpc>
                <a:spcPts val="3249"/>
              </a:lnSpc>
              <a:buFont typeface="Arial"/>
              <a:buChar char="•"/>
            </a:pPr>
            <a:r>
              <a:rPr lang="en-US" sz="2499">
                <a:solidFill>
                  <a:srgbClr val="000000"/>
                </a:solidFill>
                <a:latin typeface="Muli"/>
                <a:ea typeface="Muli"/>
                <a:cs typeface="Muli"/>
                <a:sym typeface="Muli"/>
              </a:rPr>
              <a:t>  Đáp ứng nhu cầu tìm kiếm và mua sắm đặc sản địa phương, đặc biệt với những người yêu văn hóa ẩm thực.</a:t>
            </a:r>
          </a:p>
        </p:txBody>
      </p:sp>
      <p:sp>
        <p:nvSpPr>
          <p:cNvPr id="4" name="TextBox 4"/>
          <p:cNvSpPr txBox="1"/>
          <p:nvPr/>
        </p:nvSpPr>
        <p:spPr>
          <a:xfrm>
            <a:off x="-60138" y="1741286"/>
            <a:ext cx="4043198" cy="409575"/>
          </a:xfrm>
          <a:prstGeom prst="rect">
            <a:avLst/>
          </a:prstGeom>
        </p:spPr>
        <p:txBody>
          <a:bodyPr lIns="0" tIns="0" rIns="0" bIns="0" rtlCol="0" anchor="t">
            <a:spAutoFit/>
          </a:bodyPr>
          <a:lstStyle/>
          <a:p>
            <a:pPr algn="ctr">
              <a:lnSpc>
                <a:spcPts val="3000"/>
              </a:lnSpc>
            </a:pPr>
            <a:r>
              <a:rPr lang="en-US" sz="3000" b="1">
                <a:solidFill>
                  <a:srgbClr val="000000"/>
                </a:solidFill>
                <a:latin typeface="Dancing Script Bold"/>
                <a:ea typeface="Dancing Script Bold"/>
                <a:cs typeface="Dancing Script Bold"/>
                <a:sym typeface="Dancing Script Bold"/>
              </a:rPr>
              <a:t>Lý do chọn đề tài </a:t>
            </a:r>
          </a:p>
        </p:txBody>
      </p:sp>
      <p:sp>
        <p:nvSpPr>
          <p:cNvPr id="5" name="TextBox 5"/>
          <p:cNvSpPr txBox="1"/>
          <p:nvPr/>
        </p:nvSpPr>
        <p:spPr>
          <a:xfrm>
            <a:off x="4176041" y="2962932"/>
            <a:ext cx="3958916" cy="5721350"/>
          </a:xfrm>
          <a:prstGeom prst="rect">
            <a:avLst/>
          </a:prstGeom>
        </p:spPr>
        <p:txBody>
          <a:bodyPr lIns="0" tIns="0" rIns="0" bIns="0" rtlCol="0" anchor="t">
            <a:spAutoFit/>
          </a:bodyPr>
          <a:lstStyle/>
          <a:p>
            <a:pPr marL="539749" lvl="1" indent="-269875" algn="just">
              <a:lnSpc>
                <a:spcPts val="3249"/>
              </a:lnSpc>
              <a:buFont typeface="Arial"/>
              <a:buChar char="•"/>
            </a:pPr>
            <a:r>
              <a:rPr lang="en-US" sz="2499">
                <a:solidFill>
                  <a:srgbClr val="000000"/>
                </a:solidFill>
                <a:latin typeface="Muli"/>
                <a:ea typeface="Muli"/>
                <a:cs typeface="Muli"/>
                <a:sym typeface="Muli"/>
              </a:rPr>
              <a:t>. Tìm hiểu cách Angular xử lý dữ liệu (Data Binding, Dependency Injection).</a:t>
            </a:r>
          </a:p>
          <a:p>
            <a:pPr marL="539749" lvl="1" indent="-269875" algn="just">
              <a:lnSpc>
                <a:spcPts val="3249"/>
              </a:lnSpc>
              <a:buFont typeface="Arial"/>
              <a:buChar char="•"/>
            </a:pPr>
            <a:r>
              <a:rPr lang="en-US" sz="2499">
                <a:solidFill>
                  <a:srgbClr val="000000"/>
                </a:solidFill>
                <a:latin typeface="Muli"/>
                <a:ea typeface="Muli"/>
                <a:cs typeface="Muli"/>
                <a:sym typeface="Muli"/>
              </a:rPr>
              <a:t>Xây dựng website giới thiệu đặc sản Trà Vinh:</a:t>
            </a:r>
          </a:p>
          <a:p>
            <a:pPr marL="1079499" lvl="2" indent="-359833" algn="just">
              <a:lnSpc>
                <a:spcPts val="3249"/>
              </a:lnSpc>
              <a:buFont typeface="Arial"/>
              <a:buChar char="⚬"/>
            </a:pPr>
            <a:r>
              <a:rPr lang="en-US" sz="2499">
                <a:solidFill>
                  <a:srgbClr val="000000"/>
                </a:solidFill>
                <a:latin typeface="Muli"/>
                <a:ea typeface="Muli"/>
                <a:cs typeface="Muli"/>
                <a:sym typeface="Muli"/>
              </a:rPr>
              <a:t>Giao diện đẹp, rõ ràng, tối ưu hóa cho mọi thiết bị.</a:t>
            </a:r>
          </a:p>
          <a:p>
            <a:pPr marL="1079499" lvl="2" indent="-359833" algn="just">
              <a:lnSpc>
                <a:spcPts val="3249"/>
              </a:lnSpc>
              <a:buFont typeface="Arial"/>
              <a:buChar char="⚬"/>
            </a:pPr>
            <a:r>
              <a:rPr lang="en-US" sz="2499">
                <a:solidFill>
                  <a:srgbClr val="000000"/>
                </a:solidFill>
                <a:latin typeface="Muli"/>
                <a:ea typeface="Muli"/>
                <a:cs typeface="Muli"/>
                <a:sym typeface="Muli"/>
              </a:rPr>
              <a:t>Tính năng giỏ hàng và quản lý sản phẩm.</a:t>
            </a:r>
          </a:p>
          <a:p>
            <a:pPr marL="1079499" lvl="2" indent="-359833" algn="just">
              <a:lnSpc>
                <a:spcPts val="3249"/>
              </a:lnSpc>
              <a:buFont typeface="Arial"/>
              <a:buChar char="⚬"/>
            </a:pPr>
            <a:r>
              <a:rPr lang="en-US" sz="2499">
                <a:solidFill>
                  <a:srgbClr val="000000"/>
                </a:solidFill>
                <a:latin typeface="Muli"/>
                <a:ea typeface="Muli"/>
                <a:cs typeface="Muli"/>
                <a:sym typeface="Muli"/>
              </a:rPr>
              <a:t>Ứng dụng Angular Routing và Forms.</a:t>
            </a:r>
          </a:p>
        </p:txBody>
      </p:sp>
      <p:sp>
        <p:nvSpPr>
          <p:cNvPr id="6" name="TextBox 6"/>
          <p:cNvSpPr txBox="1"/>
          <p:nvPr/>
        </p:nvSpPr>
        <p:spPr>
          <a:xfrm>
            <a:off x="4135460" y="1674611"/>
            <a:ext cx="3888595" cy="495300"/>
          </a:xfrm>
          <a:prstGeom prst="rect">
            <a:avLst/>
          </a:prstGeom>
        </p:spPr>
        <p:txBody>
          <a:bodyPr lIns="0" tIns="0" rIns="0" bIns="0" rtlCol="0" anchor="t">
            <a:spAutoFit/>
          </a:bodyPr>
          <a:lstStyle/>
          <a:p>
            <a:pPr algn="ctr">
              <a:lnSpc>
                <a:spcPts val="3900"/>
              </a:lnSpc>
              <a:spcBef>
                <a:spcPct val="0"/>
              </a:spcBef>
            </a:pPr>
            <a:r>
              <a:rPr lang="en-US" sz="3000" b="1">
                <a:solidFill>
                  <a:srgbClr val="000000"/>
                </a:solidFill>
                <a:latin typeface="Dancing Script Bold"/>
                <a:ea typeface="Dancing Script Bold"/>
                <a:cs typeface="Dancing Script Bold"/>
                <a:sym typeface="Dancing Script Bold"/>
              </a:rPr>
              <a:t>Mục tiêu của đề tài</a:t>
            </a:r>
          </a:p>
        </p:txBody>
      </p:sp>
      <p:sp>
        <p:nvSpPr>
          <p:cNvPr id="7" name="TextBox 7"/>
          <p:cNvSpPr txBox="1"/>
          <p:nvPr/>
        </p:nvSpPr>
        <p:spPr>
          <a:xfrm>
            <a:off x="8247826" y="2942294"/>
            <a:ext cx="2851095" cy="3263900"/>
          </a:xfrm>
          <a:prstGeom prst="rect">
            <a:avLst/>
          </a:prstGeom>
        </p:spPr>
        <p:txBody>
          <a:bodyPr lIns="0" tIns="0" rIns="0" bIns="0" rtlCol="0" anchor="t">
            <a:spAutoFit/>
          </a:bodyPr>
          <a:lstStyle/>
          <a:p>
            <a:pPr marL="539749" lvl="1" indent="-269875" algn="just">
              <a:lnSpc>
                <a:spcPts val="3249"/>
              </a:lnSpc>
              <a:buFont typeface="Arial"/>
              <a:buChar char="•"/>
            </a:pPr>
            <a:r>
              <a:rPr lang="en-US" sz="2499">
                <a:solidFill>
                  <a:srgbClr val="000000"/>
                </a:solidFill>
                <a:latin typeface="Muli"/>
                <a:ea typeface="Muli"/>
                <a:cs typeface="Muli"/>
                <a:sym typeface="Muli"/>
              </a:rPr>
              <a:t>Nghiên cứu khái niệm, chức năng và ứng dụng của Angular.</a:t>
            </a:r>
          </a:p>
          <a:p>
            <a:pPr marL="539749" lvl="1" indent="-269875" algn="just">
              <a:lnSpc>
                <a:spcPts val="3249"/>
              </a:lnSpc>
              <a:buFont typeface="Arial"/>
              <a:buChar char="•"/>
            </a:pPr>
            <a:r>
              <a:rPr lang="en-US" sz="2499">
                <a:solidFill>
                  <a:srgbClr val="000000"/>
                </a:solidFill>
                <a:latin typeface="Muli"/>
                <a:ea typeface="Muli"/>
                <a:cs typeface="Muli"/>
                <a:sym typeface="Muli"/>
              </a:rPr>
              <a:t>Tích hợp tính năng giỏ hàng vào website.</a:t>
            </a:r>
          </a:p>
        </p:txBody>
      </p:sp>
      <p:sp>
        <p:nvSpPr>
          <p:cNvPr id="8" name="TextBox 8"/>
          <p:cNvSpPr txBox="1"/>
          <p:nvPr/>
        </p:nvSpPr>
        <p:spPr>
          <a:xfrm>
            <a:off x="8100255" y="1655561"/>
            <a:ext cx="2800452" cy="990600"/>
          </a:xfrm>
          <a:prstGeom prst="rect">
            <a:avLst/>
          </a:prstGeom>
        </p:spPr>
        <p:txBody>
          <a:bodyPr lIns="0" tIns="0" rIns="0" bIns="0" rtlCol="0" anchor="t">
            <a:spAutoFit/>
          </a:bodyPr>
          <a:lstStyle/>
          <a:p>
            <a:pPr algn="ctr">
              <a:lnSpc>
                <a:spcPts val="3900"/>
              </a:lnSpc>
            </a:pPr>
            <a:r>
              <a:rPr lang="en-US" sz="3000" b="1">
                <a:solidFill>
                  <a:srgbClr val="000000"/>
                </a:solidFill>
                <a:latin typeface="Dancing Script Bold"/>
                <a:ea typeface="Dancing Script Bold"/>
                <a:cs typeface="Dancing Script Bold"/>
                <a:sym typeface="Dancing Script Bold"/>
              </a:rPr>
              <a:t>Nội dung </a:t>
            </a:r>
          </a:p>
          <a:p>
            <a:pPr algn="ctr">
              <a:lnSpc>
                <a:spcPts val="3900"/>
              </a:lnSpc>
              <a:spcBef>
                <a:spcPct val="0"/>
              </a:spcBef>
            </a:pPr>
            <a:r>
              <a:rPr lang="en-US" sz="3000" b="1">
                <a:solidFill>
                  <a:srgbClr val="000000"/>
                </a:solidFill>
                <a:latin typeface="Dancing Script Bold"/>
                <a:ea typeface="Dancing Script Bold"/>
                <a:cs typeface="Dancing Script Bold"/>
                <a:sym typeface="Dancing Script Bold"/>
              </a:rPr>
              <a:t>nghiên cứu</a:t>
            </a:r>
          </a:p>
        </p:txBody>
      </p:sp>
      <p:sp>
        <p:nvSpPr>
          <p:cNvPr id="9" name="TextBox 9"/>
          <p:cNvSpPr txBox="1"/>
          <p:nvPr/>
        </p:nvSpPr>
        <p:spPr>
          <a:xfrm>
            <a:off x="11173299" y="2962932"/>
            <a:ext cx="3489968" cy="2854325"/>
          </a:xfrm>
          <a:prstGeom prst="rect">
            <a:avLst/>
          </a:prstGeom>
        </p:spPr>
        <p:txBody>
          <a:bodyPr lIns="0" tIns="0" rIns="0" bIns="0" rtlCol="0" anchor="t">
            <a:spAutoFit/>
          </a:bodyPr>
          <a:lstStyle/>
          <a:p>
            <a:pPr marL="539749" lvl="1" indent="-269875" algn="just">
              <a:lnSpc>
                <a:spcPts val="3249"/>
              </a:lnSpc>
              <a:buFont typeface="Arial"/>
              <a:buChar char="•"/>
            </a:pPr>
            <a:r>
              <a:rPr lang="en-US" sz="2499">
                <a:solidFill>
                  <a:srgbClr val="000000"/>
                </a:solidFill>
                <a:latin typeface="Muli"/>
                <a:ea typeface="Muli"/>
                <a:cs typeface="Muli"/>
                <a:sym typeface="Muli"/>
              </a:rPr>
              <a:t> Tìm hiểu thông tin từ tài liệu, báo chí, và các nguồn trực tuyến.</a:t>
            </a:r>
          </a:p>
          <a:p>
            <a:pPr marL="539749" lvl="1" indent="-269875" algn="just">
              <a:lnSpc>
                <a:spcPts val="3249"/>
              </a:lnSpc>
              <a:buFont typeface="Arial"/>
              <a:buChar char="•"/>
            </a:pPr>
            <a:r>
              <a:rPr lang="en-US" sz="2499">
                <a:solidFill>
                  <a:srgbClr val="000000"/>
                </a:solidFill>
                <a:latin typeface="Muli"/>
                <a:ea typeface="Muli"/>
                <a:cs typeface="Muli"/>
                <a:sym typeface="Muli"/>
              </a:rPr>
              <a:t>Thực nghiệm: Xây dựng website minh họa.</a:t>
            </a:r>
          </a:p>
        </p:txBody>
      </p:sp>
      <p:sp>
        <p:nvSpPr>
          <p:cNvPr id="10" name="TextBox 10"/>
          <p:cNvSpPr txBox="1"/>
          <p:nvPr/>
        </p:nvSpPr>
        <p:spPr>
          <a:xfrm>
            <a:off x="11253121" y="1655561"/>
            <a:ext cx="3424833" cy="990600"/>
          </a:xfrm>
          <a:prstGeom prst="rect">
            <a:avLst/>
          </a:prstGeom>
        </p:spPr>
        <p:txBody>
          <a:bodyPr lIns="0" tIns="0" rIns="0" bIns="0" rtlCol="0" anchor="t">
            <a:spAutoFit/>
          </a:bodyPr>
          <a:lstStyle/>
          <a:p>
            <a:pPr algn="ctr">
              <a:lnSpc>
                <a:spcPts val="3900"/>
              </a:lnSpc>
            </a:pPr>
            <a:r>
              <a:rPr lang="en-US" sz="3000" b="1">
                <a:solidFill>
                  <a:srgbClr val="000000"/>
                </a:solidFill>
                <a:latin typeface="Dancing Script Bold"/>
                <a:ea typeface="Dancing Script Bold"/>
                <a:cs typeface="Dancing Script Bold"/>
                <a:sym typeface="Dancing Script Bold"/>
              </a:rPr>
              <a:t>Phương pháp nghiên cứu</a:t>
            </a:r>
          </a:p>
          <a:p>
            <a:pPr algn="ctr">
              <a:lnSpc>
                <a:spcPts val="3900"/>
              </a:lnSpc>
              <a:spcBef>
                <a:spcPct val="0"/>
              </a:spcBef>
            </a:pPr>
            <a:r>
              <a:rPr lang="en-US" sz="3000" b="1">
                <a:solidFill>
                  <a:srgbClr val="000000"/>
                </a:solidFill>
                <a:latin typeface="Dancing Script Bold"/>
                <a:ea typeface="Dancing Script Bold"/>
                <a:cs typeface="Dancing Script Bold"/>
                <a:sym typeface="Dancing Script Bold"/>
              </a:rPr>
              <a:t>Lý thuyết</a:t>
            </a:r>
          </a:p>
        </p:txBody>
      </p:sp>
      <p:sp>
        <p:nvSpPr>
          <p:cNvPr id="11" name="TextBox 11"/>
          <p:cNvSpPr txBox="1"/>
          <p:nvPr/>
        </p:nvSpPr>
        <p:spPr>
          <a:xfrm>
            <a:off x="14740844" y="2942294"/>
            <a:ext cx="3286200" cy="4902200"/>
          </a:xfrm>
          <a:prstGeom prst="rect">
            <a:avLst/>
          </a:prstGeom>
        </p:spPr>
        <p:txBody>
          <a:bodyPr lIns="0" tIns="0" rIns="0" bIns="0" rtlCol="0" anchor="t">
            <a:spAutoFit/>
          </a:bodyPr>
          <a:lstStyle/>
          <a:p>
            <a:pPr marL="539749" lvl="1" indent="-269875" algn="just">
              <a:lnSpc>
                <a:spcPts val="3249"/>
              </a:lnSpc>
              <a:buFont typeface="Arial"/>
              <a:buChar char="•"/>
            </a:pPr>
            <a:r>
              <a:rPr lang="en-US" sz="2499">
                <a:solidFill>
                  <a:srgbClr val="000000"/>
                </a:solidFill>
                <a:latin typeface="Muli"/>
                <a:ea typeface="Muli"/>
                <a:cs typeface="Muli"/>
                <a:sym typeface="Muli"/>
              </a:rPr>
              <a:t>Đối tượng: Angular, Bootstrap, đặc sản Trà Vinh.</a:t>
            </a:r>
          </a:p>
          <a:p>
            <a:pPr marL="539749" lvl="1" indent="-269875" algn="just">
              <a:lnSpc>
                <a:spcPts val="3249"/>
              </a:lnSpc>
              <a:buFont typeface="Arial"/>
              <a:buChar char="•"/>
            </a:pPr>
            <a:r>
              <a:rPr lang="en-US" sz="2499">
                <a:solidFill>
                  <a:srgbClr val="000000"/>
                </a:solidFill>
                <a:latin typeface="Muli"/>
                <a:ea typeface="Muli"/>
                <a:cs typeface="Muli"/>
                <a:sym typeface="Muli"/>
              </a:rPr>
              <a:t>Phạm vi: Các phiên bản Angular, cách sử dụng framework, tối ưu hóa website để nâng cao trải nghiệm người dùng.</a:t>
            </a:r>
          </a:p>
        </p:txBody>
      </p:sp>
      <p:sp>
        <p:nvSpPr>
          <p:cNvPr id="12" name="TextBox 12"/>
          <p:cNvSpPr txBox="1"/>
          <p:nvPr/>
        </p:nvSpPr>
        <p:spPr>
          <a:xfrm>
            <a:off x="14677954" y="1674611"/>
            <a:ext cx="3349090" cy="990600"/>
          </a:xfrm>
          <a:prstGeom prst="rect">
            <a:avLst/>
          </a:prstGeom>
        </p:spPr>
        <p:txBody>
          <a:bodyPr lIns="0" tIns="0" rIns="0" bIns="0" rtlCol="0" anchor="t">
            <a:spAutoFit/>
          </a:bodyPr>
          <a:lstStyle/>
          <a:p>
            <a:pPr algn="ctr">
              <a:lnSpc>
                <a:spcPts val="3900"/>
              </a:lnSpc>
              <a:spcBef>
                <a:spcPct val="0"/>
              </a:spcBef>
            </a:pPr>
            <a:r>
              <a:rPr lang="en-US" sz="3000" b="1">
                <a:solidFill>
                  <a:srgbClr val="000000"/>
                </a:solidFill>
                <a:latin typeface="Dancing Script Bold"/>
                <a:ea typeface="Dancing Script Bold"/>
                <a:cs typeface="Dancing Script Bold"/>
                <a:sym typeface="Dancing Script Bold"/>
              </a:rPr>
              <a:t>Đối tượng và phạm vi nghiên cứu</a:t>
            </a:r>
          </a:p>
        </p:txBody>
      </p:sp>
      <p:sp>
        <p:nvSpPr>
          <p:cNvPr id="13" name="AutoShape 13"/>
          <p:cNvSpPr/>
          <p:nvPr/>
        </p:nvSpPr>
        <p:spPr>
          <a:xfrm>
            <a:off x="16370" y="2752215"/>
            <a:ext cx="18257343" cy="0"/>
          </a:xfrm>
          <a:prstGeom prst="line">
            <a:avLst/>
          </a:prstGeom>
          <a:ln w="19050" cap="rnd">
            <a:solidFill>
              <a:srgbClr val="DCCCC0"/>
            </a:solidFill>
            <a:prstDash val="solid"/>
            <a:headEnd type="none" w="sm" len="sm"/>
            <a:tailEnd type="none" w="sm" len="sm"/>
          </a:ln>
        </p:spPr>
        <p:txBody>
          <a:bodyPr/>
          <a:lstStyle/>
          <a:p>
            <a:endParaRPr lang="en-US"/>
          </a:p>
        </p:txBody>
      </p:sp>
      <p:sp>
        <p:nvSpPr>
          <p:cNvPr id="14" name="AutoShape 14"/>
          <p:cNvSpPr/>
          <p:nvPr/>
        </p:nvSpPr>
        <p:spPr>
          <a:xfrm>
            <a:off x="16370" y="1532530"/>
            <a:ext cx="18257343" cy="0"/>
          </a:xfrm>
          <a:prstGeom prst="line">
            <a:avLst/>
          </a:prstGeom>
          <a:ln w="19050" cap="rnd">
            <a:solidFill>
              <a:srgbClr val="DCCCC0"/>
            </a:solidFill>
            <a:prstDash val="solid"/>
            <a:headEnd type="none" w="sm" len="sm"/>
            <a:tailEnd type="none" w="sm" len="sm"/>
          </a:ln>
        </p:spPr>
        <p:txBody>
          <a:bodyPr/>
          <a:lstStyle/>
          <a:p>
            <a:endParaRPr lang="en-US"/>
          </a:p>
        </p:txBody>
      </p:sp>
      <p:sp>
        <p:nvSpPr>
          <p:cNvPr id="15" name="AutoShape 15"/>
          <p:cNvSpPr/>
          <p:nvPr/>
        </p:nvSpPr>
        <p:spPr>
          <a:xfrm>
            <a:off x="-14287" y="9959044"/>
            <a:ext cx="18257343" cy="0"/>
          </a:xfrm>
          <a:prstGeom prst="line">
            <a:avLst/>
          </a:prstGeom>
          <a:ln w="19050" cap="rnd">
            <a:solidFill>
              <a:srgbClr val="DCCCC0"/>
            </a:solidFill>
            <a:prstDash val="solid"/>
            <a:headEnd type="none" w="sm" len="sm"/>
            <a:tailEnd type="none" w="sm" len="sm"/>
          </a:ln>
        </p:spPr>
        <p:txBody>
          <a:bodyPr/>
          <a:lstStyle/>
          <a:p>
            <a:endParaRPr lang="en-US"/>
          </a:p>
        </p:txBody>
      </p:sp>
      <p:sp>
        <p:nvSpPr>
          <p:cNvPr id="16" name="AutoShape 16"/>
          <p:cNvSpPr/>
          <p:nvPr/>
        </p:nvSpPr>
        <p:spPr>
          <a:xfrm flipH="1">
            <a:off x="8325404" y="1532133"/>
            <a:ext cx="9697" cy="8426515"/>
          </a:xfrm>
          <a:prstGeom prst="line">
            <a:avLst/>
          </a:prstGeom>
          <a:ln w="19050" cap="rnd">
            <a:solidFill>
              <a:srgbClr val="DCCCC0"/>
            </a:solidFill>
            <a:prstDash val="solid"/>
            <a:headEnd type="none" w="sm" len="sm"/>
            <a:tailEnd type="none" w="sm" len="sm"/>
          </a:ln>
        </p:spPr>
        <p:txBody>
          <a:bodyPr/>
          <a:lstStyle/>
          <a:p>
            <a:endParaRPr lang="en-US"/>
          </a:p>
        </p:txBody>
      </p:sp>
      <p:sp>
        <p:nvSpPr>
          <p:cNvPr id="17" name="AutoShape 17"/>
          <p:cNvSpPr/>
          <p:nvPr/>
        </p:nvSpPr>
        <p:spPr>
          <a:xfrm flipH="1">
            <a:off x="4171193" y="1583362"/>
            <a:ext cx="9697" cy="8426515"/>
          </a:xfrm>
          <a:prstGeom prst="line">
            <a:avLst/>
          </a:prstGeom>
          <a:ln w="19050" cap="rnd">
            <a:solidFill>
              <a:srgbClr val="DCCCC0"/>
            </a:solidFill>
            <a:prstDash val="solid"/>
            <a:headEnd type="none" w="sm" len="sm"/>
            <a:tailEnd type="none" w="sm" len="sm"/>
          </a:ln>
        </p:spPr>
        <p:txBody>
          <a:bodyPr/>
          <a:lstStyle/>
          <a:p>
            <a:endParaRPr lang="en-US"/>
          </a:p>
        </p:txBody>
      </p:sp>
      <p:sp>
        <p:nvSpPr>
          <p:cNvPr id="18" name="AutoShape 18"/>
          <p:cNvSpPr/>
          <p:nvPr/>
        </p:nvSpPr>
        <p:spPr>
          <a:xfrm flipH="1">
            <a:off x="11186196" y="1532540"/>
            <a:ext cx="9697" cy="8426515"/>
          </a:xfrm>
          <a:prstGeom prst="line">
            <a:avLst/>
          </a:prstGeom>
          <a:ln w="19050" cap="rnd">
            <a:solidFill>
              <a:srgbClr val="DCCCC0"/>
            </a:solidFill>
            <a:prstDash val="solid"/>
            <a:headEnd type="none" w="sm" len="sm"/>
            <a:tailEnd type="none" w="sm" len="sm"/>
          </a:ln>
        </p:spPr>
        <p:txBody>
          <a:bodyPr/>
          <a:lstStyle/>
          <a:p>
            <a:endParaRPr lang="en-US"/>
          </a:p>
        </p:txBody>
      </p:sp>
      <p:sp>
        <p:nvSpPr>
          <p:cNvPr id="19" name="AutoShape 19"/>
          <p:cNvSpPr/>
          <p:nvPr/>
        </p:nvSpPr>
        <p:spPr>
          <a:xfrm flipH="1">
            <a:off x="14818422" y="1513083"/>
            <a:ext cx="9697" cy="8426515"/>
          </a:xfrm>
          <a:prstGeom prst="line">
            <a:avLst/>
          </a:prstGeom>
          <a:ln w="19050" cap="rnd">
            <a:solidFill>
              <a:srgbClr val="DCCCC0"/>
            </a:solidFill>
            <a:prstDash val="solid"/>
            <a:headEnd type="none" w="sm" len="sm"/>
            <a:tailEnd type="none" w="sm" len="sm"/>
          </a:ln>
        </p:spPr>
        <p:txBody>
          <a:bodyPr/>
          <a:lstStyle/>
          <a:p>
            <a:endParaRPr lang="en-US"/>
          </a:p>
        </p:txBody>
      </p:sp>
      <p:sp>
        <p:nvSpPr>
          <p:cNvPr id="20" name="AutoShape 20"/>
          <p:cNvSpPr/>
          <p:nvPr/>
        </p:nvSpPr>
        <p:spPr>
          <a:xfrm flipH="1">
            <a:off x="18268950" y="1532122"/>
            <a:ext cx="9525" cy="8426515"/>
          </a:xfrm>
          <a:prstGeom prst="line">
            <a:avLst/>
          </a:prstGeom>
          <a:ln w="19050" cap="rnd">
            <a:solidFill>
              <a:srgbClr val="DCCCC0"/>
            </a:solidFill>
            <a:prstDash val="solid"/>
            <a:headEnd type="none" w="sm" len="sm"/>
            <a:tailEnd type="none" w="sm" len="sm"/>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Freeform 2"/>
          <p:cNvSpPr/>
          <p:nvPr/>
        </p:nvSpPr>
        <p:spPr>
          <a:xfrm>
            <a:off x="-1597743" y="-4819847"/>
            <a:ext cx="12477801" cy="11978689"/>
          </a:xfrm>
          <a:custGeom>
            <a:avLst/>
            <a:gdLst/>
            <a:ahLst/>
            <a:cxnLst/>
            <a:rect l="l" t="t" r="r" b="b"/>
            <a:pathLst>
              <a:path w="12477801" h="11978689">
                <a:moveTo>
                  <a:pt x="0" y="0"/>
                </a:moveTo>
                <a:lnTo>
                  <a:pt x="12477802" y="0"/>
                </a:lnTo>
                <a:lnTo>
                  <a:pt x="12477802" y="11978689"/>
                </a:lnTo>
                <a:lnTo>
                  <a:pt x="0" y="11978689"/>
                </a:lnTo>
                <a:lnTo>
                  <a:pt x="0" y="0"/>
                </a:lnTo>
                <a:close/>
              </a:path>
            </a:pathLst>
          </a:custGeom>
          <a:blipFill>
            <a:blip r:embed="rId2"/>
            <a:stretch>
              <a:fillRect/>
            </a:stretch>
          </a:blipFill>
        </p:spPr>
        <p:txBody>
          <a:bodyPr/>
          <a:lstStyle/>
          <a:p>
            <a:endParaRPr lang="en-US"/>
          </a:p>
        </p:txBody>
      </p:sp>
      <p:sp>
        <p:nvSpPr>
          <p:cNvPr id="3" name="Freeform 3"/>
          <p:cNvSpPr/>
          <p:nvPr/>
        </p:nvSpPr>
        <p:spPr>
          <a:xfrm>
            <a:off x="10880059" y="1169498"/>
            <a:ext cx="7076266" cy="8916866"/>
          </a:xfrm>
          <a:custGeom>
            <a:avLst/>
            <a:gdLst/>
            <a:ahLst/>
            <a:cxnLst/>
            <a:rect l="l" t="t" r="r" b="b"/>
            <a:pathLst>
              <a:path w="7076266" h="8916866">
                <a:moveTo>
                  <a:pt x="0" y="0"/>
                </a:moveTo>
                <a:lnTo>
                  <a:pt x="7076266" y="0"/>
                </a:lnTo>
                <a:lnTo>
                  <a:pt x="7076266" y="8916866"/>
                </a:lnTo>
                <a:lnTo>
                  <a:pt x="0" y="8916866"/>
                </a:lnTo>
                <a:lnTo>
                  <a:pt x="0" y="0"/>
                </a:lnTo>
                <a:close/>
              </a:path>
            </a:pathLst>
          </a:custGeom>
          <a:blipFill>
            <a:blip r:embed="rId3"/>
            <a:stretch>
              <a:fillRect l="-18278" t="-18357" r="-22848" b="-5925"/>
            </a:stretch>
          </a:blipFill>
          <a:ln w="38100" cap="sq">
            <a:solidFill>
              <a:srgbClr val="FDF9F5"/>
            </a:solidFill>
            <a:prstDash val="solid"/>
            <a:miter/>
          </a:ln>
        </p:spPr>
        <p:txBody>
          <a:bodyPr/>
          <a:lstStyle/>
          <a:p>
            <a:endParaRPr lang="en-US"/>
          </a:p>
        </p:txBody>
      </p:sp>
      <p:sp>
        <p:nvSpPr>
          <p:cNvPr id="4" name="TextBox 4"/>
          <p:cNvSpPr txBox="1"/>
          <p:nvPr/>
        </p:nvSpPr>
        <p:spPr>
          <a:xfrm>
            <a:off x="0" y="-40177"/>
            <a:ext cx="9176912"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Nghiên cứu lý thuyết</a:t>
            </a:r>
          </a:p>
        </p:txBody>
      </p:sp>
      <p:sp>
        <p:nvSpPr>
          <p:cNvPr id="5" name="TextBox 5"/>
          <p:cNvSpPr txBox="1"/>
          <p:nvPr/>
        </p:nvSpPr>
        <p:spPr>
          <a:xfrm>
            <a:off x="379643" y="1636591"/>
            <a:ext cx="9806071" cy="2698583"/>
          </a:xfrm>
          <a:prstGeom prst="rect">
            <a:avLst/>
          </a:prstGeom>
        </p:spPr>
        <p:txBody>
          <a:bodyPr lIns="0" tIns="0" rIns="0" bIns="0" rtlCol="0" anchor="t">
            <a:spAutoFit/>
          </a:bodyPr>
          <a:lstStyle/>
          <a:p>
            <a:pPr algn="l">
              <a:lnSpc>
                <a:spcPts val="3710"/>
              </a:lnSpc>
            </a:pPr>
            <a:r>
              <a:rPr lang="en-US" sz="3748" b="1">
                <a:solidFill>
                  <a:srgbClr val="000000"/>
                </a:solidFill>
                <a:latin typeface="Dancing Script Bold"/>
                <a:ea typeface="Dancing Script Bold"/>
                <a:cs typeface="Dancing Script Bold"/>
                <a:sym typeface="Dancing Script Bold"/>
              </a:rPr>
              <a:t>2.1. Giới thiệu Angular:</a:t>
            </a:r>
          </a:p>
          <a:p>
            <a:pPr algn="l">
              <a:lnSpc>
                <a:spcPts val="4872"/>
              </a:lnSpc>
            </a:pPr>
            <a:r>
              <a:rPr lang="en-US" sz="3748" b="1">
                <a:solidFill>
                  <a:srgbClr val="000000"/>
                </a:solidFill>
                <a:latin typeface="Dancing Script Bold"/>
                <a:ea typeface="Dancing Script Bold"/>
                <a:cs typeface="Dancing Script Bold"/>
                <a:sym typeface="Dancing Script Bold"/>
              </a:rPr>
              <a:t>2.1.1. Các phiên bản của Angular</a:t>
            </a:r>
          </a:p>
          <a:p>
            <a:pPr marL="693610" lvl="1" indent="-346805" algn="l">
              <a:lnSpc>
                <a:spcPts val="3180"/>
              </a:lnSpc>
              <a:buFont typeface="Arial"/>
              <a:buChar char="•"/>
            </a:pPr>
            <a:r>
              <a:rPr lang="en-US" sz="3212">
                <a:solidFill>
                  <a:srgbClr val="000000"/>
                </a:solidFill>
                <a:latin typeface="Muli"/>
                <a:ea typeface="Muli"/>
                <a:cs typeface="Muli"/>
                <a:sym typeface="Muli"/>
              </a:rPr>
              <a:t>Framework mã nguồn mở phát triển bởi Google.</a:t>
            </a:r>
          </a:p>
          <a:p>
            <a:pPr marL="693610" lvl="1" indent="-346805" algn="l">
              <a:lnSpc>
                <a:spcPts val="3180"/>
              </a:lnSpc>
              <a:buFont typeface="Arial"/>
              <a:buChar char="•"/>
            </a:pPr>
            <a:r>
              <a:rPr lang="en-US" sz="3212">
                <a:solidFill>
                  <a:srgbClr val="000000"/>
                </a:solidFill>
                <a:latin typeface="Muli"/>
                <a:ea typeface="Muli"/>
                <a:cs typeface="Muli"/>
                <a:sym typeface="Muli"/>
              </a:rPr>
              <a:t>Ngôn ngữ chính: TypeScript.</a:t>
            </a:r>
          </a:p>
          <a:p>
            <a:pPr marL="693610" lvl="1" indent="-346805" algn="l">
              <a:lnSpc>
                <a:spcPts val="3180"/>
              </a:lnSpc>
              <a:buFont typeface="Arial"/>
              <a:buChar char="•"/>
            </a:pPr>
            <a:r>
              <a:rPr lang="en-US" sz="3212">
                <a:solidFill>
                  <a:srgbClr val="000000"/>
                </a:solidFill>
                <a:latin typeface="Muli"/>
                <a:ea typeface="Muli"/>
                <a:cs typeface="Muli"/>
                <a:sym typeface="Muli"/>
              </a:rPr>
              <a:t>Kiến trúc component-based, phù hợp cho SPA (Single-Page Application).</a:t>
            </a:r>
          </a:p>
        </p:txBody>
      </p:sp>
      <p:sp>
        <p:nvSpPr>
          <p:cNvPr id="6" name="TextBox 6"/>
          <p:cNvSpPr txBox="1"/>
          <p:nvPr/>
        </p:nvSpPr>
        <p:spPr>
          <a:xfrm>
            <a:off x="10185714" y="223402"/>
            <a:ext cx="8559925" cy="565150"/>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Dancing Script"/>
                <a:ea typeface="Dancing Script"/>
                <a:cs typeface="Dancing Script"/>
                <a:sym typeface="Dancing Script"/>
              </a:rPr>
              <a:t>2.1.2. Các phiên bản của Angular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Freeform 2"/>
          <p:cNvSpPr/>
          <p:nvPr/>
        </p:nvSpPr>
        <p:spPr>
          <a:xfrm>
            <a:off x="-20420052" y="-10688638"/>
            <a:ext cx="31741094" cy="19527383"/>
          </a:xfrm>
          <a:custGeom>
            <a:avLst/>
            <a:gdLst/>
            <a:ahLst/>
            <a:cxnLst/>
            <a:rect l="l" t="t" r="r" b="b"/>
            <a:pathLst>
              <a:path w="31741094" h="19527383">
                <a:moveTo>
                  <a:pt x="0" y="0"/>
                </a:moveTo>
                <a:lnTo>
                  <a:pt x="31741094" y="0"/>
                </a:lnTo>
                <a:lnTo>
                  <a:pt x="31741094" y="19527383"/>
                </a:lnTo>
                <a:lnTo>
                  <a:pt x="0" y="19527383"/>
                </a:lnTo>
                <a:lnTo>
                  <a:pt x="0" y="0"/>
                </a:lnTo>
                <a:close/>
              </a:path>
            </a:pathLst>
          </a:custGeom>
          <a:blipFill>
            <a:blip r:embed="rId2"/>
            <a:stretch>
              <a:fillRect t="-28022" b="-28022"/>
            </a:stretch>
          </a:blipFill>
        </p:spPr>
        <p:txBody>
          <a:bodyPr/>
          <a:lstStyle/>
          <a:p>
            <a:endParaRPr lang="en-US"/>
          </a:p>
        </p:txBody>
      </p:sp>
      <p:sp>
        <p:nvSpPr>
          <p:cNvPr id="3" name="Freeform 3"/>
          <p:cNvSpPr/>
          <p:nvPr/>
        </p:nvSpPr>
        <p:spPr>
          <a:xfrm>
            <a:off x="8161594" y="2097269"/>
            <a:ext cx="10126406" cy="8189731"/>
          </a:xfrm>
          <a:custGeom>
            <a:avLst/>
            <a:gdLst/>
            <a:ahLst/>
            <a:cxnLst/>
            <a:rect l="l" t="t" r="r" b="b"/>
            <a:pathLst>
              <a:path w="10126406" h="8189731">
                <a:moveTo>
                  <a:pt x="0" y="0"/>
                </a:moveTo>
                <a:lnTo>
                  <a:pt x="10126406" y="0"/>
                </a:lnTo>
                <a:lnTo>
                  <a:pt x="10126406" y="8189731"/>
                </a:lnTo>
                <a:lnTo>
                  <a:pt x="0" y="818973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2912" y="161925"/>
            <a:ext cx="9176912"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Nghiên cứu lý thuyết</a:t>
            </a:r>
          </a:p>
        </p:txBody>
      </p:sp>
      <p:sp>
        <p:nvSpPr>
          <p:cNvPr id="5" name="TextBox 5"/>
          <p:cNvSpPr txBox="1"/>
          <p:nvPr/>
        </p:nvSpPr>
        <p:spPr>
          <a:xfrm>
            <a:off x="0" y="2059169"/>
            <a:ext cx="7879723" cy="5184775"/>
          </a:xfrm>
          <a:prstGeom prst="rect">
            <a:avLst/>
          </a:prstGeom>
        </p:spPr>
        <p:txBody>
          <a:bodyPr lIns="0" tIns="0" rIns="0" bIns="0" rtlCol="0" anchor="t">
            <a:spAutoFit/>
          </a:bodyPr>
          <a:lstStyle/>
          <a:p>
            <a:pPr algn="just">
              <a:lnSpc>
                <a:spcPts val="5199"/>
              </a:lnSpc>
              <a:spcBef>
                <a:spcPct val="0"/>
              </a:spcBef>
            </a:pPr>
            <a:r>
              <a:rPr lang="en-US" sz="3999" b="1">
                <a:solidFill>
                  <a:srgbClr val="000000"/>
                </a:solidFill>
                <a:latin typeface="Dancing Script Bold"/>
                <a:ea typeface="Dancing Script Bold"/>
                <a:cs typeface="Dancing Script Bold"/>
                <a:sym typeface="Dancing Script Bold"/>
              </a:rPr>
              <a:t>Mô hình MVC:</a:t>
            </a:r>
          </a:p>
          <a:p>
            <a:pPr algn="just">
              <a:lnSpc>
                <a:spcPts val="4549"/>
              </a:lnSpc>
              <a:spcBef>
                <a:spcPct val="0"/>
              </a:spcBef>
            </a:pPr>
            <a:r>
              <a:rPr lang="en-US" sz="3499" b="1">
                <a:solidFill>
                  <a:srgbClr val="000000"/>
                </a:solidFill>
                <a:latin typeface="Dancing Script Bold"/>
                <a:ea typeface="Dancing Script Bold"/>
                <a:cs typeface="Dancing Script Bold"/>
                <a:sym typeface="Dancing Script Bold"/>
              </a:rPr>
              <a:t>Khái niệm: </a:t>
            </a:r>
          </a:p>
          <a:p>
            <a:pPr marL="647700" lvl="1" indent="-323850" algn="just">
              <a:lnSpc>
                <a:spcPts val="3900"/>
              </a:lnSpc>
              <a:buFont typeface="Arial"/>
              <a:buChar char="•"/>
            </a:pPr>
            <a:r>
              <a:rPr lang="en-US" sz="3000">
                <a:solidFill>
                  <a:srgbClr val="000000"/>
                </a:solidFill>
                <a:latin typeface="Muli"/>
                <a:ea typeface="Muli"/>
                <a:cs typeface="Muli"/>
                <a:sym typeface="Muli"/>
              </a:rPr>
              <a:t>MVC là viết tắt của Model-View-Controller. Cấu trúc Model-View-Controller (MVC) là một mẫu kiến trúc/mẫu thiết kế (design pattern) tách ứng dụng thành ba thành phần logic chính đó là: Model, View và Controller. </a:t>
            </a:r>
          </a:p>
          <a:p>
            <a:pPr marL="647700" lvl="1" indent="-323850" algn="just">
              <a:lnSpc>
                <a:spcPts val="3900"/>
              </a:lnSpc>
              <a:buFont typeface="Arial"/>
              <a:buChar char="•"/>
            </a:pPr>
            <a:r>
              <a:rPr lang="en-US" sz="3000">
                <a:solidFill>
                  <a:srgbClr val="000000"/>
                </a:solidFill>
                <a:latin typeface="Muli"/>
                <a:ea typeface="Muli"/>
                <a:cs typeface="Muli"/>
                <a:sym typeface="Muli"/>
              </a:rPr>
              <a:t>Mỗi thành phần kiến trúc được xây dựng để xử lý một ứng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69F97"/>
        </a:solidFill>
        <a:effectLst/>
      </p:bgPr>
    </p:bg>
    <p:spTree>
      <p:nvGrpSpPr>
        <p:cNvPr id="1" name=""/>
        <p:cNvGrpSpPr/>
        <p:nvPr/>
      </p:nvGrpSpPr>
      <p:grpSpPr>
        <a:xfrm>
          <a:off x="0" y="0"/>
          <a:ext cx="0" cy="0"/>
          <a:chOff x="0" y="0"/>
          <a:chExt cx="0" cy="0"/>
        </a:xfrm>
      </p:grpSpPr>
      <p:sp>
        <p:nvSpPr>
          <p:cNvPr id="2" name="Freeform 2"/>
          <p:cNvSpPr/>
          <p:nvPr/>
        </p:nvSpPr>
        <p:spPr>
          <a:xfrm>
            <a:off x="591036" y="4532812"/>
            <a:ext cx="8369729" cy="5754188"/>
          </a:xfrm>
          <a:custGeom>
            <a:avLst/>
            <a:gdLst/>
            <a:ahLst/>
            <a:cxnLst/>
            <a:rect l="l" t="t" r="r" b="b"/>
            <a:pathLst>
              <a:path w="8369729" h="5754188">
                <a:moveTo>
                  <a:pt x="0" y="0"/>
                </a:moveTo>
                <a:lnTo>
                  <a:pt x="8369729" y="0"/>
                </a:lnTo>
                <a:lnTo>
                  <a:pt x="8369729" y="5754188"/>
                </a:lnTo>
                <a:lnTo>
                  <a:pt x="0" y="575418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7544" y="1658393"/>
            <a:ext cx="17666442" cy="2549525"/>
          </a:xfrm>
          <a:prstGeom prst="rect">
            <a:avLst/>
          </a:prstGeom>
        </p:spPr>
        <p:txBody>
          <a:bodyPr lIns="0" tIns="0" rIns="0" bIns="0" rtlCol="0" anchor="t">
            <a:spAutoFit/>
          </a:bodyPr>
          <a:lstStyle/>
          <a:p>
            <a:pPr algn="just">
              <a:lnSpc>
                <a:spcPts val="4550"/>
              </a:lnSpc>
              <a:spcBef>
                <a:spcPct val="0"/>
              </a:spcBef>
            </a:pPr>
            <a:r>
              <a:rPr lang="en-US" sz="3500" b="1">
                <a:solidFill>
                  <a:srgbClr val="000000"/>
                </a:solidFill>
                <a:latin typeface="Dancing Script Bold"/>
                <a:ea typeface="Dancing Script Bold"/>
                <a:cs typeface="Dancing Script Bold"/>
                <a:sym typeface="Dancing Script Bold"/>
              </a:rPr>
              <a:t> Các thành phần và nhiệm vụ trong mô hình MVC</a:t>
            </a:r>
          </a:p>
          <a:p>
            <a:pPr marL="647700" lvl="1" indent="-323850" algn="just">
              <a:lnSpc>
                <a:spcPts val="3900"/>
              </a:lnSpc>
              <a:buFont typeface="Arial"/>
              <a:buChar char="•"/>
            </a:pPr>
            <a:r>
              <a:rPr lang="en-US" sz="3000">
                <a:solidFill>
                  <a:srgbClr val="000000"/>
                </a:solidFill>
                <a:latin typeface="Muli"/>
                <a:ea typeface="Muli"/>
                <a:cs typeface="Muli"/>
                <a:sym typeface="Muli"/>
              </a:rPr>
              <a:t>Model: Xử lý logic dữ liệu.</a:t>
            </a:r>
          </a:p>
          <a:p>
            <a:pPr marL="647700" lvl="1" indent="-323850" algn="just">
              <a:lnSpc>
                <a:spcPts val="3900"/>
              </a:lnSpc>
              <a:buFont typeface="Arial"/>
              <a:buChar char="•"/>
            </a:pPr>
            <a:r>
              <a:rPr lang="en-US" sz="3000">
                <a:solidFill>
                  <a:srgbClr val="000000"/>
                </a:solidFill>
                <a:latin typeface="Muli"/>
                <a:ea typeface="Muli"/>
                <a:cs typeface="Muli"/>
                <a:sym typeface="Muli"/>
              </a:rPr>
              <a:t>View: Hiển thị giao diện người dùng.</a:t>
            </a:r>
          </a:p>
          <a:p>
            <a:pPr marL="647700" lvl="1" indent="-323850" algn="just">
              <a:lnSpc>
                <a:spcPts val="3900"/>
              </a:lnSpc>
              <a:buFont typeface="Arial"/>
              <a:buChar char="•"/>
            </a:pPr>
            <a:r>
              <a:rPr lang="en-US" sz="3000">
                <a:solidFill>
                  <a:srgbClr val="000000"/>
                </a:solidFill>
                <a:latin typeface="Muli"/>
                <a:ea typeface="Muli"/>
                <a:cs typeface="Muli"/>
                <a:sym typeface="Muli"/>
              </a:rPr>
              <a:t>Controller: Quản lý tương tác giữa Model và View. Các tính năng chính của Angular:</a:t>
            </a:r>
          </a:p>
          <a:p>
            <a:pPr marL="647700" lvl="1" indent="-323850" algn="just">
              <a:lnSpc>
                <a:spcPts val="3900"/>
              </a:lnSpc>
              <a:buFont typeface="Arial"/>
              <a:buChar char="•"/>
            </a:pPr>
            <a:r>
              <a:rPr lang="en-US" sz="3000">
                <a:solidFill>
                  <a:srgbClr val="000000"/>
                </a:solidFill>
                <a:latin typeface="Muli"/>
                <a:ea typeface="Muli"/>
                <a:cs typeface="Muli"/>
                <a:sym typeface="Muli"/>
              </a:rPr>
              <a:t>Data-binding, Dependency Injection, Routing. Quản lý trạng thái hiệu quả.</a:t>
            </a:r>
          </a:p>
        </p:txBody>
      </p:sp>
      <p:sp>
        <p:nvSpPr>
          <p:cNvPr id="4" name="TextBox 4"/>
          <p:cNvSpPr txBox="1"/>
          <p:nvPr/>
        </p:nvSpPr>
        <p:spPr>
          <a:xfrm>
            <a:off x="-32912" y="161925"/>
            <a:ext cx="9176912"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Nghiên cứu lý thuyết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A8E7D"/>
        </a:solidFill>
        <a:effectLst/>
      </p:bgPr>
    </p:bg>
    <p:spTree>
      <p:nvGrpSpPr>
        <p:cNvPr id="1" name=""/>
        <p:cNvGrpSpPr/>
        <p:nvPr/>
      </p:nvGrpSpPr>
      <p:grpSpPr>
        <a:xfrm>
          <a:off x="0" y="0"/>
          <a:ext cx="0" cy="0"/>
          <a:chOff x="0" y="0"/>
          <a:chExt cx="0" cy="0"/>
        </a:xfrm>
      </p:grpSpPr>
      <p:sp>
        <p:nvSpPr>
          <p:cNvPr id="2" name="Freeform 2"/>
          <p:cNvSpPr/>
          <p:nvPr/>
        </p:nvSpPr>
        <p:spPr>
          <a:xfrm rot="-3690607">
            <a:off x="-4156034" y="-3015156"/>
            <a:ext cx="15501188" cy="14881141"/>
          </a:xfrm>
          <a:custGeom>
            <a:avLst/>
            <a:gdLst/>
            <a:ahLst/>
            <a:cxnLst/>
            <a:rect l="l" t="t" r="r" b="b"/>
            <a:pathLst>
              <a:path w="15501188" h="14881141">
                <a:moveTo>
                  <a:pt x="0" y="0"/>
                </a:moveTo>
                <a:lnTo>
                  <a:pt x="15501189" y="0"/>
                </a:lnTo>
                <a:lnTo>
                  <a:pt x="15501189" y="14881141"/>
                </a:lnTo>
                <a:lnTo>
                  <a:pt x="0" y="14881141"/>
                </a:lnTo>
                <a:lnTo>
                  <a:pt x="0" y="0"/>
                </a:lnTo>
                <a:close/>
              </a:path>
            </a:pathLst>
          </a:custGeom>
          <a:blipFill>
            <a:blip r:embed="rId2"/>
            <a:stretch>
              <a:fillRect/>
            </a:stretch>
          </a:blipFill>
        </p:spPr>
        <p:txBody>
          <a:bodyPr/>
          <a:lstStyle/>
          <a:p>
            <a:endParaRPr lang="en-US"/>
          </a:p>
        </p:txBody>
      </p:sp>
      <p:sp>
        <p:nvSpPr>
          <p:cNvPr id="3" name="Freeform 3"/>
          <p:cNvSpPr/>
          <p:nvPr/>
        </p:nvSpPr>
        <p:spPr>
          <a:xfrm>
            <a:off x="10603492" y="1722170"/>
            <a:ext cx="7684508" cy="4651150"/>
          </a:xfrm>
          <a:custGeom>
            <a:avLst/>
            <a:gdLst/>
            <a:ahLst/>
            <a:cxnLst/>
            <a:rect l="l" t="t" r="r" b="b"/>
            <a:pathLst>
              <a:path w="7684508" h="4651150">
                <a:moveTo>
                  <a:pt x="0" y="0"/>
                </a:moveTo>
                <a:lnTo>
                  <a:pt x="7684508" y="0"/>
                </a:lnTo>
                <a:lnTo>
                  <a:pt x="7684508" y="4651150"/>
                </a:lnTo>
                <a:lnTo>
                  <a:pt x="0" y="465115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2912" y="1333500"/>
            <a:ext cx="10057201" cy="7943850"/>
          </a:xfrm>
          <a:prstGeom prst="rect">
            <a:avLst/>
          </a:prstGeom>
        </p:spPr>
        <p:txBody>
          <a:bodyPr lIns="0" tIns="0" rIns="0" bIns="0" rtlCol="0" anchor="t">
            <a:spAutoFit/>
          </a:bodyPr>
          <a:lstStyle/>
          <a:p>
            <a:pPr algn="just">
              <a:lnSpc>
                <a:spcPts val="4549"/>
              </a:lnSpc>
            </a:pPr>
            <a:r>
              <a:rPr lang="en-US" sz="3499" b="1">
                <a:solidFill>
                  <a:srgbClr val="000000"/>
                </a:solidFill>
                <a:latin typeface="Dancing Script Bold"/>
                <a:ea typeface="Dancing Script Bold"/>
                <a:cs typeface="Dancing Script Bold"/>
                <a:sym typeface="Dancing Script Bold"/>
              </a:rPr>
              <a:t>  Luồng xử lý trong mô hình MVC</a:t>
            </a:r>
          </a:p>
          <a:p>
            <a:pPr marL="539749" lvl="1" indent="-269875" algn="just">
              <a:lnSpc>
                <a:spcPts val="3249"/>
              </a:lnSpc>
              <a:buFont typeface="Arial"/>
              <a:buChar char="•"/>
            </a:pPr>
            <a:r>
              <a:rPr lang="en-US" sz="2499">
                <a:solidFill>
                  <a:srgbClr val="000000"/>
                </a:solidFill>
                <a:latin typeface="Muli"/>
                <a:ea typeface="Muli"/>
                <a:cs typeface="Muli"/>
                <a:sym typeface="Muli"/>
              </a:rPr>
              <a:t>Client gửi yêu cầu đến server thông qua Controller, thì Controller sẽ tiếp nhận yêu cầu.</a:t>
            </a:r>
          </a:p>
          <a:p>
            <a:pPr marL="539749" lvl="1" indent="-269875" algn="just">
              <a:lnSpc>
                <a:spcPts val="3249"/>
              </a:lnSpc>
              <a:buFont typeface="Arial"/>
              <a:buChar char="•"/>
            </a:pPr>
            <a:r>
              <a:rPr lang="en-US" sz="2499">
                <a:solidFill>
                  <a:srgbClr val="000000"/>
                </a:solidFill>
                <a:latin typeface="Muli"/>
                <a:ea typeface="Muli"/>
                <a:cs typeface="Muli"/>
                <a:sym typeface="Muli"/>
              </a:rPr>
              <a:t>Controller sẽ xử lý dữ liệu đầu vào, và quyết định luồng đi tiếp theo của các yêu cầu. Trả về kết quả hay tương tác với database để lấy dữ liệu. Nếu cần tương tác với Model để lấy dữ liệu, Controller sẽ gọi tới Model để lấy dữ liệu đầu ra. Nếu không, Controller sẽ trả về kết quả Client.</a:t>
            </a:r>
          </a:p>
          <a:p>
            <a:pPr marL="539749" lvl="1" indent="-269875" algn="just">
              <a:lnSpc>
                <a:spcPts val="3249"/>
              </a:lnSpc>
              <a:buFont typeface="Arial"/>
              <a:buChar char="•"/>
            </a:pPr>
            <a:r>
              <a:rPr lang="en-US" sz="2499">
                <a:solidFill>
                  <a:srgbClr val="000000"/>
                </a:solidFill>
                <a:latin typeface="Muli"/>
                <a:ea typeface="Muli"/>
                <a:cs typeface="Muli"/>
                <a:sym typeface="Muli"/>
              </a:rPr>
              <a:t>Model tương tác với Database để truy xuất dữ liệu phù hợp với yêu cầu. Database sẽ trả về cho Model dữ liệu theo yêu cầu của Model.</a:t>
            </a:r>
          </a:p>
          <a:p>
            <a:pPr marL="539749" lvl="1" indent="-269875" algn="just">
              <a:lnSpc>
                <a:spcPts val="3249"/>
              </a:lnSpc>
              <a:buFont typeface="Arial"/>
              <a:buChar char="•"/>
            </a:pPr>
            <a:r>
              <a:rPr lang="en-US" sz="2499">
                <a:solidFill>
                  <a:srgbClr val="000000"/>
                </a:solidFill>
                <a:latin typeface="Muli"/>
                <a:ea typeface="Muli"/>
                <a:cs typeface="Muli"/>
                <a:sym typeface="Muli"/>
              </a:rPr>
              <a:t>Model trả về dữ liệu cho Controller xử lý.</a:t>
            </a:r>
          </a:p>
          <a:p>
            <a:pPr marL="539749" lvl="1" indent="-269875" algn="just">
              <a:lnSpc>
                <a:spcPts val="3249"/>
              </a:lnSpc>
              <a:buFont typeface="Arial"/>
              <a:buChar char="•"/>
            </a:pPr>
            <a:r>
              <a:rPr lang="en-US" sz="2499">
                <a:solidFill>
                  <a:srgbClr val="000000"/>
                </a:solidFill>
                <a:latin typeface="Muli"/>
                <a:ea typeface="Muli"/>
                <a:cs typeface="Muli"/>
                <a:sym typeface="Muli"/>
              </a:rPr>
              <a:t>Controller sẻ gọi đến View phù hợp với yêu cầu và kèm theo dữ liệu cho View. View chịu trách nhiệm hiển thị dữ liệu phù hợp với yêu cầu.</a:t>
            </a:r>
          </a:p>
          <a:p>
            <a:pPr marL="539749" lvl="1" indent="-269875" algn="just">
              <a:lnSpc>
                <a:spcPts val="3249"/>
              </a:lnSpc>
              <a:buFont typeface="Arial"/>
              <a:buChar char="•"/>
            </a:pPr>
            <a:r>
              <a:rPr lang="en-US" sz="2499">
                <a:solidFill>
                  <a:srgbClr val="000000"/>
                </a:solidFill>
                <a:latin typeface="Muli"/>
                <a:ea typeface="Muli"/>
                <a:cs typeface="Muli"/>
                <a:sym typeface="Muli"/>
              </a:rPr>
              <a:t>Sau khi xử lý hiển thị dữ liệu, View trả về cho Controller kết quả (HTML, XML hoặc JSON…).</a:t>
            </a:r>
          </a:p>
          <a:p>
            <a:pPr marL="539749" lvl="1" indent="-269875" algn="just">
              <a:lnSpc>
                <a:spcPts val="3249"/>
              </a:lnSpc>
              <a:buFont typeface="Arial"/>
              <a:buChar char="•"/>
            </a:pPr>
            <a:r>
              <a:rPr lang="en-US" sz="2499">
                <a:solidFill>
                  <a:srgbClr val="000000"/>
                </a:solidFill>
                <a:latin typeface="Muli"/>
                <a:ea typeface="Muli"/>
                <a:cs typeface="Muli"/>
                <a:sym typeface="Muli"/>
              </a:rPr>
              <a:t>Sau khi hoàn thành, Controller sẽ trả về kết quả cuối cùng cho Client.</a:t>
            </a:r>
          </a:p>
        </p:txBody>
      </p:sp>
      <p:sp>
        <p:nvSpPr>
          <p:cNvPr id="5" name="TextBox 5"/>
          <p:cNvSpPr txBox="1"/>
          <p:nvPr/>
        </p:nvSpPr>
        <p:spPr>
          <a:xfrm>
            <a:off x="-32912" y="161925"/>
            <a:ext cx="9176912"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Nghiên cứu lý thuyết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CCCC0"/>
        </a:solidFill>
        <a:effectLst/>
      </p:bgPr>
    </p:bg>
    <p:spTree>
      <p:nvGrpSpPr>
        <p:cNvPr id="1" name=""/>
        <p:cNvGrpSpPr/>
        <p:nvPr/>
      </p:nvGrpSpPr>
      <p:grpSpPr>
        <a:xfrm>
          <a:off x="0" y="0"/>
          <a:ext cx="0" cy="0"/>
          <a:chOff x="0" y="0"/>
          <a:chExt cx="0" cy="0"/>
        </a:xfrm>
      </p:grpSpPr>
      <p:sp>
        <p:nvSpPr>
          <p:cNvPr id="2" name="TextBox 2"/>
          <p:cNvSpPr txBox="1"/>
          <p:nvPr/>
        </p:nvSpPr>
        <p:spPr>
          <a:xfrm>
            <a:off x="-32912" y="161925"/>
            <a:ext cx="9176912"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Nghiên cứu lý thuyết</a:t>
            </a:r>
          </a:p>
        </p:txBody>
      </p:sp>
      <p:grpSp>
        <p:nvGrpSpPr>
          <p:cNvPr id="3" name="Group 3"/>
          <p:cNvGrpSpPr/>
          <p:nvPr/>
        </p:nvGrpSpPr>
        <p:grpSpPr>
          <a:xfrm>
            <a:off x="433514" y="1802177"/>
            <a:ext cx="9004551" cy="3505200"/>
            <a:chOff x="0" y="0"/>
            <a:chExt cx="12006068" cy="4673600"/>
          </a:xfrm>
        </p:grpSpPr>
        <p:sp>
          <p:nvSpPr>
            <p:cNvPr id="4" name="TextBox 4"/>
            <p:cNvSpPr txBox="1"/>
            <p:nvPr/>
          </p:nvSpPr>
          <p:spPr>
            <a:xfrm>
              <a:off x="0" y="874184"/>
              <a:ext cx="12006068" cy="3799417"/>
            </a:xfrm>
            <a:prstGeom prst="rect">
              <a:avLst/>
            </a:prstGeom>
          </p:spPr>
          <p:txBody>
            <a:bodyPr lIns="0" tIns="0" rIns="0" bIns="0" rtlCol="0" anchor="t">
              <a:spAutoFit/>
            </a:bodyPr>
            <a:lstStyle/>
            <a:p>
              <a:pPr algn="just">
                <a:lnSpc>
                  <a:spcPts val="3249"/>
                </a:lnSpc>
                <a:spcBef>
                  <a:spcPct val="0"/>
                </a:spcBef>
              </a:pPr>
              <a:r>
                <a:rPr lang="en-US" sz="2499">
                  <a:solidFill>
                    <a:srgbClr val="000000"/>
                  </a:solidFill>
                  <a:latin typeface="Muli"/>
                  <a:ea typeface="Muli"/>
                  <a:cs typeface="Muli"/>
                  <a:sym typeface="Muli"/>
                </a:rPr>
                <a:t>Cấu trúc rõ ràng, dễ triển khai cho các ứng dụng vừa và lớn.</a:t>
              </a:r>
            </a:p>
            <a:p>
              <a:pPr algn="just">
                <a:lnSpc>
                  <a:spcPts val="3249"/>
                </a:lnSpc>
                <a:spcBef>
                  <a:spcPct val="0"/>
                </a:spcBef>
              </a:pPr>
              <a:r>
                <a:rPr lang="en-US" sz="2499">
                  <a:solidFill>
                    <a:srgbClr val="000000"/>
                  </a:solidFill>
                  <a:latin typeface="Muli"/>
                  <a:ea typeface="Muli"/>
                  <a:cs typeface="Muli"/>
                  <a:sym typeface="Muli"/>
                </a:rPr>
                <a:t>Tạo mô hình chuẩn, giúp tiếp cận và kiểm tra dễ dàng từng phần mà không cần chạy toàn bộ.</a:t>
              </a:r>
            </a:p>
            <a:p>
              <a:pPr algn="just">
                <a:lnSpc>
                  <a:spcPts val="3249"/>
                </a:lnSpc>
                <a:spcBef>
                  <a:spcPct val="0"/>
                </a:spcBef>
              </a:pPr>
              <a:r>
                <a:rPr lang="en-US" sz="2499">
                  <a:solidFill>
                    <a:srgbClr val="000000"/>
                  </a:solidFill>
                  <a:latin typeface="Muli"/>
                  <a:ea typeface="Muli"/>
                  <a:cs typeface="Muli"/>
                  <a:sym typeface="Muli"/>
                </a:rPr>
                <a:t>Các thành phần tách biệt, thuận lợi cho phát triển, quản lý, bảo trì và kiểm soát luồng xử lý.</a:t>
              </a:r>
            </a:p>
            <a:p>
              <a:pPr algn="just">
                <a:lnSpc>
                  <a:spcPts val="3249"/>
                </a:lnSpc>
                <a:spcBef>
                  <a:spcPct val="0"/>
                </a:spcBef>
              </a:pPr>
              <a:r>
                <a:rPr lang="en-US" sz="2499">
                  <a:solidFill>
                    <a:srgbClr val="000000"/>
                  </a:solidFill>
                  <a:latin typeface="Muli"/>
                  <a:ea typeface="Muli"/>
                  <a:cs typeface="Muli"/>
                  <a:sym typeface="Muli"/>
                </a:rPr>
                <a:t>Trình tự xử lý rõ ràng, nhiệm vụ độc lập, dễ tương tác.</a:t>
              </a:r>
            </a:p>
            <a:p>
              <a:pPr algn="just">
                <a:lnSpc>
                  <a:spcPts val="3249"/>
                </a:lnSpc>
                <a:spcBef>
                  <a:spcPct val="0"/>
                </a:spcBef>
              </a:pPr>
              <a:r>
                <a:rPr lang="en-US" sz="2499">
                  <a:solidFill>
                    <a:srgbClr val="000000"/>
                  </a:solidFill>
                  <a:latin typeface="Muli"/>
                  <a:ea typeface="Muli"/>
                  <a:cs typeface="Muli"/>
                  <a:sym typeface="Muli"/>
                </a:rPr>
                <a:t>Hỗ trợ đa ngôn ngữ, phù hợp với người dùng toàn cầu.</a:t>
              </a:r>
            </a:p>
          </p:txBody>
        </p:sp>
        <p:sp>
          <p:nvSpPr>
            <p:cNvPr id="5" name="TextBox 5"/>
            <p:cNvSpPr txBox="1"/>
            <p:nvPr/>
          </p:nvSpPr>
          <p:spPr>
            <a:xfrm>
              <a:off x="781463" y="-38100"/>
              <a:ext cx="8530394" cy="740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Ưu điểm:</a:t>
              </a:r>
            </a:p>
          </p:txBody>
        </p:sp>
      </p:grpSp>
      <p:grpSp>
        <p:nvGrpSpPr>
          <p:cNvPr id="6" name="Group 6"/>
          <p:cNvGrpSpPr/>
          <p:nvPr/>
        </p:nvGrpSpPr>
        <p:grpSpPr>
          <a:xfrm>
            <a:off x="433514" y="5985698"/>
            <a:ext cx="9004551" cy="3095625"/>
            <a:chOff x="0" y="0"/>
            <a:chExt cx="12006068" cy="4127500"/>
          </a:xfrm>
        </p:grpSpPr>
        <p:sp>
          <p:nvSpPr>
            <p:cNvPr id="7" name="TextBox 7"/>
            <p:cNvSpPr txBox="1"/>
            <p:nvPr/>
          </p:nvSpPr>
          <p:spPr>
            <a:xfrm>
              <a:off x="0" y="874184"/>
              <a:ext cx="12006068" cy="3253317"/>
            </a:xfrm>
            <a:prstGeom prst="rect">
              <a:avLst/>
            </a:prstGeom>
          </p:spPr>
          <p:txBody>
            <a:bodyPr lIns="0" tIns="0" rIns="0" bIns="0" rtlCol="0" anchor="t">
              <a:spAutoFit/>
            </a:bodyPr>
            <a:lstStyle/>
            <a:p>
              <a:pPr algn="just">
                <a:lnSpc>
                  <a:spcPts val="3249"/>
                </a:lnSpc>
                <a:spcBef>
                  <a:spcPct val="0"/>
                </a:spcBef>
              </a:pPr>
              <a:r>
                <a:rPr lang="en-US" sz="2499">
                  <a:solidFill>
                    <a:srgbClr val="000000"/>
                  </a:solidFill>
                  <a:latin typeface="Muli"/>
                  <a:ea typeface="Muli"/>
                  <a:cs typeface="Muli"/>
                  <a:sym typeface="Muli"/>
                </a:rPr>
                <a:t>Không phù hợp với ứng dụng nhỏ và vừa do phức tạp và cồng kềnh.</a:t>
              </a:r>
            </a:p>
            <a:p>
              <a:pPr algn="just">
                <a:lnSpc>
                  <a:spcPts val="3249"/>
                </a:lnSpc>
                <a:spcBef>
                  <a:spcPct val="0"/>
                </a:spcBef>
              </a:pPr>
              <a:r>
                <a:rPr lang="en-US" sz="2499">
                  <a:solidFill>
                    <a:srgbClr val="000000"/>
                  </a:solidFill>
                  <a:latin typeface="Muli"/>
                  <a:ea typeface="Muli"/>
                  <a:cs typeface="Muli"/>
                  <a:sym typeface="Muli"/>
                </a:rPr>
                <a:t>Hạn chế trong xử lý ứng dụng lớn có khối lượng dữ liệu và quy trình phức tạp.</a:t>
              </a:r>
            </a:p>
            <a:p>
              <a:pPr algn="just">
                <a:lnSpc>
                  <a:spcPts val="3249"/>
                </a:lnSpc>
                <a:spcBef>
                  <a:spcPct val="0"/>
                </a:spcBef>
              </a:pPr>
              <a:r>
                <a:rPr lang="en-US" sz="2499">
                  <a:solidFill>
                    <a:srgbClr val="000000"/>
                  </a:solidFill>
                  <a:latin typeface="Muli"/>
                  <a:ea typeface="Muli"/>
                  <a:cs typeface="Muli"/>
                  <a:sym typeface="Muli"/>
                </a:rPr>
                <a:t>Phân chia công việc không đồng đều, Model dễ bị quá tải, gây khó khăn trong bảo trì.</a:t>
              </a:r>
            </a:p>
          </p:txBody>
        </p:sp>
        <p:sp>
          <p:nvSpPr>
            <p:cNvPr id="8" name="TextBox 8"/>
            <p:cNvSpPr txBox="1"/>
            <p:nvPr/>
          </p:nvSpPr>
          <p:spPr>
            <a:xfrm>
              <a:off x="0" y="-38100"/>
              <a:ext cx="10428672" cy="740834"/>
            </a:xfrm>
            <a:prstGeom prst="rect">
              <a:avLst/>
            </a:prstGeom>
          </p:spPr>
          <p:txBody>
            <a:bodyPr lIns="0" tIns="0" rIns="0" bIns="0" rtlCol="0" anchor="t">
              <a:spAutoFit/>
            </a:bodyPr>
            <a:lstStyle/>
            <a:p>
              <a:pPr algn="ctr">
                <a:lnSpc>
                  <a:spcPts val="4549"/>
                </a:lnSpc>
                <a:spcBef>
                  <a:spcPct val="0"/>
                </a:spcBef>
              </a:pPr>
              <a:r>
                <a:rPr lang="en-US" sz="3499" b="1">
                  <a:solidFill>
                    <a:srgbClr val="000000"/>
                  </a:solidFill>
                  <a:latin typeface="Dancing Script Bold"/>
                  <a:ea typeface="Dancing Script Bold"/>
                  <a:cs typeface="Dancing Script Bold"/>
                  <a:sym typeface="Dancing Script Bold"/>
                </a:rPr>
                <a:t>Nhược điểm:</a:t>
              </a:r>
            </a:p>
          </p:txBody>
        </p:sp>
      </p:grpSp>
      <p:grpSp>
        <p:nvGrpSpPr>
          <p:cNvPr id="9" name="Group 9"/>
          <p:cNvGrpSpPr/>
          <p:nvPr/>
        </p:nvGrpSpPr>
        <p:grpSpPr>
          <a:xfrm>
            <a:off x="9770518" y="1634333"/>
            <a:ext cx="8095090" cy="5539971"/>
            <a:chOff x="0" y="0"/>
            <a:chExt cx="10793453" cy="7386627"/>
          </a:xfrm>
        </p:grpSpPr>
        <p:sp>
          <p:nvSpPr>
            <p:cNvPr id="10" name="TextBox 10"/>
            <p:cNvSpPr txBox="1"/>
            <p:nvPr/>
          </p:nvSpPr>
          <p:spPr>
            <a:xfrm>
              <a:off x="0" y="-38100"/>
              <a:ext cx="10793453" cy="846667"/>
            </a:xfrm>
            <a:prstGeom prst="rect">
              <a:avLst/>
            </a:prstGeom>
          </p:spPr>
          <p:txBody>
            <a:bodyPr lIns="0" tIns="0" rIns="0" bIns="0" rtlCol="0" anchor="t">
              <a:spAutoFit/>
            </a:bodyPr>
            <a:lstStyle/>
            <a:p>
              <a:pPr algn="ctr">
                <a:lnSpc>
                  <a:spcPts val="5199"/>
                </a:lnSpc>
                <a:spcBef>
                  <a:spcPct val="0"/>
                </a:spcBef>
              </a:pPr>
              <a:r>
                <a:rPr lang="en-US" sz="3999">
                  <a:solidFill>
                    <a:srgbClr val="000000"/>
                  </a:solidFill>
                  <a:latin typeface="Dancing Script"/>
                  <a:ea typeface="Dancing Script"/>
                  <a:cs typeface="Dancing Script"/>
                  <a:sym typeface="Dancing Script"/>
                </a:rPr>
                <a:t>Ưu và nhược điểm của mô hình MVC</a:t>
              </a:r>
            </a:p>
          </p:txBody>
        </p:sp>
        <p:sp>
          <p:nvSpPr>
            <p:cNvPr id="11" name="Freeform 11"/>
            <p:cNvSpPr/>
            <p:nvPr/>
          </p:nvSpPr>
          <p:spPr>
            <a:xfrm>
              <a:off x="0" y="1193884"/>
              <a:ext cx="10793453" cy="6192744"/>
            </a:xfrm>
            <a:custGeom>
              <a:avLst/>
              <a:gdLst/>
              <a:ahLst/>
              <a:cxnLst/>
              <a:rect l="l" t="t" r="r" b="b"/>
              <a:pathLst>
                <a:path w="10793453" h="6192744">
                  <a:moveTo>
                    <a:pt x="0" y="0"/>
                  </a:moveTo>
                  <a:lnTo>
                    <a:pt x="10793453" y="0"/>
                  </a:lnTo>
                  <a:lnTo>
                    <a:pt x="10793453" y="6192743"/>
                  </a:lnTo>
                  <a:lnTo>
                    <a:pt x="0" y="6192743"/>
                  </a:lnTo>
                  <a:lnTo>
                    <a:pt x="0" y="0"/>
                  </a:lnTo>
                  <a:close/>
                </a:path>
              </a:pathLst>
            </a:custGeom>
            <a:blipFill>
              <a:blip r:embed="rId2"/>
              <a:stretch>
                <a:fillRect/>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69F97"/>
        </a:solidFill>
        <a:effectLst/>
      </p:bgPr>
    </p:bg>
    <p:spTree>
      <p:nvGrpSpPr>
        <p:cNvPr id="1" name=""/>
        <p:cNvGrpSpPr/>
        <p:nvPr/>
      </p:nvGrpSpPr>
      <p:grpSpPr>
        <a:xfrm>
          <a:off x="0" y="0"/>
          <a:ext cx="0" cy="0"/>
          <a:chOff x="0" y="0"/>
          <a:chExt cx="0" cy="0"/>
        </a:xfrm>
      </p:grpSpPr>
      <p:sp>
        <p:nvSpPr>
          <p:cNvPr id="2" name="Freeform 2"/>
          <p:cNvSpPr/>
          <p:nvPr/>
        </p:nvSpPr>
        <p:spPr>
          <a:xfrm rot="-2436635">
            <a:off x="-755080" y="-4359617"/>
            <a:ext cx="19798160" cy="19006234"/>
          </a:xfrm>
          <a:custGeom>
            <a:avLst/>
            <a:gdLst/>
            <a:ahLst/>
            <a:cxnLst/>
            <a:rect l="l" t="t" r="r" b="b"/>
            <a:pathLst>
              <a:path w="19798160" h="19006234">
                <a:moveTo>
                  <a:pt x="0" y="0"/>
                </a:moveTo>
                <a:lnTo>
                  <a:pt x="19798160" y="0"/>
                </a:lnTo>
                <a:lnTo>
                  <a:pt x="19798160" y="19006234"/>
                </a:lnTo>
                <a:lnTo>
                  <a:pt x="0" y="19006234"/>
                </a:lnTo>
                <a:lnTo>
                  <a:pt x="0" y="0"/>
                </a:lnTo>
                <a:close/>
              </a:path>
            </a:pathLst>
          </a:custGeom>
          <a:blipFill>
            <a:blip r:embed="rId2"/>
            <a:stretch>
              <a:fillRect/>
            </a:stretch>
          </a:blipFill>
        </p:spPr>
        <p:txBody>
          <a:bodyPr/>
          <a:lstStyle/>
          <a:p>
            <a:endParaRPr lang="en-US"/>
          </a:p>
        </p:txBody>
      </p:sp>
      <p:sp>
        <p:nvSpPr>
          <p:cNvPr id="3" name="Freeform 3"/>
          <p:cNvSpPr/>
          <p:nvPr/>
        </p:nvSpPr>
        <p:spPr>
          <a:xfrm>
            <a:off x="2888354" y="2919801"/>
            <a:ext cx="13218078" cy="6500181"/>
          </a:xfrm>
          <a:custGeom>
            <a:avLst/>
            <a:gdLst/>
            <a:ahLst/>
            <a:cxnLst/>
            <a:rect l="l" t="t" r="r" b="b"/>
            <a:pathLst>
              <a:path w="13218078" h="6500181">
                <a:moveTo>
                  <a:pt x="0" y="0"/>
                </a:moveTo>
                <a:lnTo>
                  <a:pt x="13218078" y="0"/>
                </a:lnTo>
                <a:lnTo>
                  <a:pt x="13218078" y="6500181"/>
                </a:lnTo>
                <a:lnTo>
                  <a:pt x="0" y="6500181"/>
                </a:lnTo>
                <a:lnTo>
                  <a:pt x="0" y="0"/>
                </a:lnTo>
                <a:close/>
              </a:path>
            </a:pathLst>
          </a:custGeom>
          <a:blipFill>
            <a:blip r:embed="rId3"/>
            <a:stretch>
              <a:fillRect t="-10571"/>
            </a:stretch>
          </a:blipFill>
        </p:spPr>
        <p:txBody>
          <a:bodyPr/>
          <a:lstStyle/>
          <a:p>
            <a:endParaRPr lang="en-US"/>
          </a:p>
        </p:txBody>
      </p:sp>
      <p:sp>
        <p:nvSpPr>
          <p:cNvPr id="4" name="TextBox 4"/>
          <p:cNvSpPr txBox="1"/>
          <p:nvPr/>
        </p:nvSpPr>
        <p:spPr>
          <a:xfrm>
            <a:off x="2888354" y="504825"/>
            <a:ext cx="12915496" cy="1209675"/>
          </a:xfrm>
          <a:prstGeom prst="rect">
            <a:avLst/>
          </a:prstGeom>
        </p:spPr>
        <p:txBody>
          <a:bodyPr lIns="0" tIns="0" rIns="0" bIns="0" rtlCol="0" anchor="t">
            <a:spAutoFit/>
          </a:bodyPr>
          <a:lstStyle/>
          <a:p>
            <a:pPr algn="ctr">
              <a:lnSpc>
                <a:spcPts val="9000"/>
              </a:lnSpc>
            </a:pPr>
            <a:r>
              <a:rPr lang="en-US" sz="9000" b="1">
                <a:solidFill>
                  <a:srgbClr val="000000"/>
                </a:solidFill>
                <a:latin typeface="Dancing Script Bold"/>
                <a:ea typeface="Dancing Script Bold"/>
                <a:cs typeface="Dancing Script Bold"/>
                <a:sym typeface="Dancing Script Bold"/>
              </a:rPr>
              <a:t>Hiện thực hóa nghiên cứu</a:t>
            </a:r>
          </a:p>
        </p:txBody>
      </p:sp>
      <p:sp>
        <p:nvSpPr>
          <p:cNvPr id="5" name="TextBox 5"/>
          <p:cNvSpPr txBox="1"/>
          <p:nvPr/>
        </p:nvSpPr>
        <p:spPr>
          <a:xfrm>
            <a:off x="6847676" y="2459426"/>
            <a:ext cx="5603161" cy="460375"/>
          </a:xfrm>
          <a:prstGeom prst="rect">
            <a:avLst/>
          </a:prstGeom>
        </p:spPr>
        <p:txBody>
          <a:bodyPr lIns="0" tIns="0" rIns="0" bIns="0" rtlCol="0" anchor="t">
            <a:spAutoFit/>
          </a:bodyPr>
          <a:lstStyle/>
          <a:p>
            <a:pPr algn="ctr">
              <a:lnSpc>
                <a:spcPts val="3499"/>
              </a:lnSpc>
            </a:pPr>
            <a:r>
              <a:rPr lang="en-US" sz="3499" b="1">
                <a:solidFill>
                  <a:srgbClr val="000000"/>
                </a:solidFill>
                <a:latin typeface="Dancing Script Bold"/>
                <a:ea typeface="Dancing Script Bold"/>
                <a:cs typeface="Dancing Script Bold"/>
                <a:sym typeface="Dancing Script Bold"/>
              </a:rPr>
              <a:t>Sơ đồ cấu trúc website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1459</Words>
  <Application>Microsoft Office PowerPoint</Application>
  <PresentationFormat>Custom</PresentationFormat>
  <Paragraphs>142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Dancing Script Bold</vt:lpstr>
      <vt:lpstr>Dekko</vt:lpstr>
      <vt:lpstr>Dancing Script</vt:lpstr>
      <vt:lpstr>Muli</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bc</dc:title>
  <cp:lastModifiedBy>Hoàng Huy Nguyễn</cp:lastModifiedBy>
  <cp:revision>2</cp:revision>
  <dcterms:created xsi:type="dcterms:W3CDTF">2006-08-16T00:00:00Z</dcterms:created>
  <dcterms:modified xsi:type="dcterms:W3CDTF">2026-01-20T16:23:05Z</dcterms:modified>
  <dc:identifier>DAGbe5CIAgc</dc:identifier>
</cp:coreProperties>
</file>